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26"/>
  </p:notesMasterIdLst>
  <p:sldIdLst>
    <p:sldId id="506" r:id="rId2"/>
    <p:sldId id="578" r:id="rId3"/>
    <p:sldId id="667" r:id="rId4"/>
    <p:sldId id="660" r:id="rId5"/>
    <p:sldId id="662" r:id="rId6"/>
    <p:sldId id="659" r:id="rId7"/>
    <p:sldId id="576" r:id="rId8"/>
    <p:sldId id="631" r:id="rId9"/>
    <p:sldId id="633" r:id="rId10"/>
    <p:sldId id="680" r:id="rId11"/>
    <p:sldId id="681" r:id="rId12"/>
    <p:sldId id="668" r:id="rId13"/>
    <p:sldId id="669" r:id="rId14"/>
    <p:sldId id="670" r:id="rId15"/>
    <p:sldId id="671" r:id="rId16"/>
    <p:sldId id="672" r:id="rId17"/>
    <p:sldId id="673" r:id="rId18"/>
    <p:sldId id="674" r:id="rId19"/>
    <p:sldId id="675" r:id="rId20"/>
    <p:sldId id="676" r:id="rId21"/>
    <p:sldId id="677" r:id="rId22"/>
    <p:sldId id="678" r:id="rId23"/>
    <p:sldId id="679" r:id="rId24"/>
    <p:sldId id="657" r:id="rId25"/>
  </p:sldIdLst>
  <p:sldSz cx="12192000" cy="6858000"/>
  <p:notesSz cx="6761163" cy="99425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5D0"/>
    <a:srgbClr val="3AFC89"/>
    <a:srgbClr val="1C4590"/>
    <a:srgbClr val="E61E25"/>
    <a:srgbClr val="5287B2"/>
    <a:srgbClr val="81A7C7"/>
    <a:srgbClr val="C6D7E6"/>
    <a:srgbClr val="E7EEF5"/>
    <a:srgbClr val="4C7FAA"/>
    <a:srgbClr val="B5C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Orta Stil 3 - Vurgu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Orta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Orta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3383" autoAdjust="0"/>
  </p:normalViewPr>
  <p:slideViewPr>
    <p:cSldViewPr snapToGrid="0" showGuides="1">
      <p:cViewPr varScale="1">
        <p:scale>
          <a:sx n="80" d="100"/>
          <a:sy n="80" d="100"/>
        </p:scale>
        <p:origin x="533" y="53"/>
      </p:cViewPr>
      <p:guideLst>
        <p:guide orient="horz" pos="2205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856" y="-102"/>
      </p:cViewPr>
      <p:guideLst>
        <p:guide orient="horz" pos="3133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Sayfa1!$D$5</c:f>
              <c:strCache>
                <c:ptCount val="1"/>
                <c:pt idx="0">
                  <c:v>2016-2017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Sayfa1!$E$4</c:f>
              <c:strCache>
                <c:ptCount val="1"/>
                <c:pt idx="0">
                  <c:v>Çağ Nüfus</c:v>
                </c:pt>
              </c:strCache>
            </c:strRef>
          </c:cat>
          <c:val>
            <c:numRef>
              <c:f>Sayfa1!$E$5</c:f>
              <c:numCache>
                <c:formatCode>#,##0</c:formatCode>
                <c:ptCount val="1"/>
                <c:pt idx="0">
                  <c:v>833039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DA-46C1-944A-5FD173E37008}"/>
            </c:ext>
          </c:extLst>
        </c:ser>
        <c:ser>
          <c:idx val="1"/>
          <c:order val="1"/>
          <c:tx>
            <c:strRef>
              <c:f>Sayfa1!$D$6</c:f>
              <c:strCache>
                <c:ptCount val="1"/>
                <c:pt idx="0">
                  <c:v>2017-2018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Sayfa1!$E$4</c:f>
              <c:strCache>
                <c:ptCount val="1"/>
                <c:pt idx="0">
                  <c:v>Çağ Nüfus</c:v>
                </c:pt>
              </c:strCache>
            </c:strRef>
          </c:cat>
          <c:val>
            <c:numRef>
              <c:f>Sayfa1!$E$6</c:f>
              <c:numCache>
                <c:formatCode>#,##0</c:formatCode>
                <c:ptCount val="1"/>
                <c:pt idx="0">
                  <c:v>972200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DA-46C1-944A-5FD173E37008}"/>
            </c:ext>
          </c:extLst>
        </c:ser>
        <c:ser>
          <c:idx val="2"/>
          <c:order val="2"/>
          <c:tx>
            <c:strRef>
              <c:f>Sayfa1!$D$7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Sayfa1!$E$4</c:f>
              <c:strCache>
                <c:ptCount val="1"/>
                <c:pt idx="0">
                  <c:v>Çağ Nüfus</c:v>
                </c:pt>
              </c:strCache>
            </c:strRef>
          </c:cat>
          <c:val>
            <c:numRef>
              <c:f>Sayfa1!$E$7</c:f>
              <c:numCache>
                <c:formatCode>#,##0</c:formatCode>
                <c:ptCount val="1"/>
                <c:pt idx="0">
                  <c:v>1047536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DA-46C1-944A-5FD173E37008}"/>
            </c:ext>
          </c:extLst>
        </c:ser>
        <c:ser>
          <c:idx val="3"/>
          <c:order val="3"/>
          <c:tx>
            <c:strRef>
              <c:f>Sayfa1!$D$8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Sayfa1!$E$4</c:f>
              <c:strCache>
                <c:ptCount val="1"/>
                <c:pt idx="0">
                  <c:v>Çağ Nüfus</c:v>
                </c:pt>
              </c:strCache>
            </c:strRef>
          </c:cat>
          <c:val>
            <c:numRef>
              <c:f>Sayfa1!$E$8</c:f>
              <c:numCache>
                <c:formatCode>#,##0</c:formatCode>
                <c:ptCount val="1"/>
                <c:pt idx="0">
                  <c:v>1082172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1B-4EAF-8E0A-B432A3D11E7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7707072"/>
        <c:axId val="257700000"/>
      </c:barChart>
      <c:catAx>
        <c:axId val="257707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57700000"/>
        <c:crosses val="autoZero"/>
        <c:auto val="1"/>
        <c:lblAlgn val="ctr"/>
        <c:lblOffset val="100"/>
        <c:noMultiLvlLbl val="0"/>
      </c:catAx>
      <c:valAx>
        <c:axId val="25770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57707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29771704448533"/>
          <c:y val="0.91621177460754966"/>
          <c:w val="0.63749025698526129"/>
          <c:h val="6.4791454344925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'KADEMELERİNE GÖRE '!$T$5</c:f>
              <c:strCache>
                <c:ptCount val="1"/>
                <c:pt idx="0">
                  <c:v>ERKEK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'KADEMELERİNE GÖRE '!$U$3:$AG$4</c:f>
              <c:multiLvlStrCache>
                <c:ptCount val="13"/>
                <c:lvl>
                  <c:pt idx="0">
                    <c:v>5 YAŞ</c:v>
                  </c:pt>
                  <c:pt idx="1">
                    <c:v>6 YAŞ </c:v>
                  </c:pt>
                  <c:pt idx="2">
                    <c:v>7 YAŞ </c:v>
                  </c:pt>
                  <c:pt idx="3">
                    <c:v>8 YAŞ </c:v>
                  </c:pt>
                  <c:pt idx="4">
                    <c:v>9 YAŞ </c:v>
                  </c:pt>
                  <c:pt idx="5">
                    <c:v>10 YAŞ </c:v>
                  </c:pt>
                  <c:pt idx="6">
                    <c:v>11 YAŞ</c:v>
                  </c:pt>
                  <c:pt idx="7">
                    <c:v>12 YAŞ </c:v>
                  </c:pt>
                  <c:pt idx="8">
                    <c:v>13 YAŞ </c:v>
                  </c:pt>
                  <c:pt idx="9">
                    <c:v>14 YAŞ </c:v>
                  </c:pt>
                  <c:pt idx="10">
                    <c:v>15 YAŞ </c:v>
                  </c:pt>
                  <c:pt idx="11">
                    <c:v>16 YAŞ </c:v>
                  </c:pt>
                  <c:pt idx="12">
                    <c:v>17 YAŞ </c:v>
                  </c:pt>
                </c:lvl>
                <c:lvl>
                  <c:pt idx="0">
                    <c:v>ANA OKUL</c:v>
                  </c:pt>
                  <c:pt idx="1">
                    <c:v>İLKOKUL </c:v>
                  </c:pt>
                  <c:pt idx="5">
                    <c:v>ORTAOKUL </c:v>
                  </c:pt>
                  <c:pt idx="9">
                    <c:v>LİSE</c:v>
                  </c:pt>
                </c:lvl>
              </c:multiLvlStrCache>
            </c:multiLvlStrRef>
          </c:cat>
          <c:val>
            <c:numRef>
              <c:f>'KADEMELERİNE GÖRE '!$U$5:$AG$5</c:f>
              <c:numCache>
                <c:formatCode>#,##0</c:formatCode>
                <c:ptCount val="13"/>
                <c:pt idx="0">
                  <c:v>58094</c:v>
                </c:pt>
                <c:pt idx="1">
                  <c:v>48171</c:v>
                </c:pt>
                <c:pt idx="2">
                  <c:v>51314</c:v>
                </c:pt>
                <c:pt idx="3">
                  <c:v>49944</c:v>
                </c:pt>
                <c:pt idx="4">
                  <c:v>47553</c:v>
                </c:pt>
                <c:pt idx="5">
                  <c:v>44528</c:v>
                </c:pt>
                <c:pt idx="6">
                  <c:v>43876</c:v>
                </c:pt>
                <c:pt idx="7">
                  <c:v>39982</c:v>
                </c:pt>
                <c:pt idx="8">
                  <c:v>36406</c:v>
                </c:pt>
                <c:pt idx="9">
                  <c:v>34978</c:v>
                </c:pt>
                <c:pt idx="10">
                  <c:v>35465</c:v>
                </c:pt>
                <c:pt idx="11">
                  <c:v>35716</c:v>
                </c:pt>
                <c:pt idx="12">
                  <c:v>39072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A8-47FE-B731-6A85F32AB557}"/>
            </c:ext>
          </c:extLst>
        </c:ser>
        <c:ser>
          <c:idx val="1"/>
          <c:order val="1"/>
          <c:tx>
            <c:strRef>
              <c:f>'KADEMELERİNE GÖRE '!$T$6</c:f>
              <c:strCache>
                <c:ptCount val="1"/>
                <c:pt idx="0">
                  <c:v>KADIN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'KADEMELERİNE GÖRE '!$U$3:$AG$4</c:f>
              <c:multiLvlStrCache>
                <c:ptCount val="13"/>
                <c:lvl>
                  <c:pt idx="0">
                    <c:v>5 YAŞ</c:v>
                  </c:pt>
                  <c:pt idx="1">
                    <c:v>6 YAŞ </c:v>
                  </c:pt>
                  <c:pt idx="2">
                    <c:v>7 YAŞ </c:v>
                  </c:pt>
                  <c:pt idx="3">
                    <c:v>8 YAŞ </c:v>
                  </c:pt>
                  <c:pt idx="4">
                    <c:v>9 YAŞ </c:v>
                  </c:pt>
                  <c:pt idx="5">
                    <c:v>10 YAŞ </c:v>
                  </c:pt>
                  <c:pt idx="6">
                    <c:v>11 YAŞ</c:v>
                  </c:pt>
                  <c:pt idx="7">
                    <c:v>12 YAŞ </c:v>
                  </c:pt>
                  <c:pt idx="8">
                    <c:v>13 YAŞ </c:v>
                  </c:pt>
                  <c:pt idx="9">
                    <c:v>14 YAŞ </c:v>
                  </c:pt>
                  <c:pt idx="10">
                    <c:v>15 YAŞ </c:v>
                  </c:pt>
                  <c:pt idx="11">
                    <c:v>16 YAŞ </c:v>
                  </c:pt>
                  <c:pt idx="12">
                    <c:v>17 YAŞ </c:v>
                  </c:pt>
                </c:lvl>
                <c:lvl>
                  <c:pt idx="0">
                    <c:v>ANA OKUL</c:v>
                  </c:pt>
                  <c:pt idx="1">
                    <c:v>İLKOKUL </c:v>
                  </c:pt>
                  <c:pt idx="5">
                    <c:v>ORTAOKUL </c:v>
                  </c:pt>
                  <c:pt idx="9">
                    <c:v>LİSE</c:v>
                  </c:pt>
                </c:lvl>
              </c:multiLvlStrCache>
            </c:multiLvlStrRef>
          </c:cat>
          <c:val>
            <c:numRef>
              <c:f>'KADEMELERİNE GÖRE '!$U$6:$AG$6</c:f>
              <c:numCache>
                <c:formatCode>#,##0</c:formatCode>
                <c:ptCount val="13"/>
                <c:pt idx="0">
                  <c:v>54740</c:v>
                </c:pt>
                <c:pt idx="1">
                  <c:v>45255</c:v>
                </c:pt>
                <c:pt idx="2">
                  <c:v>48204</c:v>
                </c:pt>
                <c:pt idx="3">
                  <c:v>47454</c:v>
                </c:pt>
                <c:pt idx="4">
                  <c:v>44462</c:v>
                </c:pt>
                <c:pt idx="5">
                  <c:v>41871</c:v>
                </c:pt>
                <c:pt idx="6">
                  <c:v>41433</c:v>
                </c:pt>
                <c:pt idx="7">
                  <c:v>37203</c:v>
                </c:pt>
                <c:pt idx="8">
                  <c:v>32952</c:v>
                </c:pt>
                <c:pt idx="9">
                  <c:v>31717</c:v>
                </c:pt>
                <c:pt idx="10">
                  <c:v>30902</c:v>
                </c:pt>
                <c:pt idx="11">
                  <c:v>29604</c:v>
                </c:pt>
                <c:pt idx="12">
                  <c:v>31276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A8-47FE-B731-6A85F32AB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105840"/>
        <c:axId val="29108560"/>
      </c:barChart>
      <c:catAx>
        <c:axId val="2910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9108560"/>
        <c:crosses val="autoZero"/>
        <c:auto val="1"/>
        <c:lblAlgn val="ctr"/>
        <c:lblOffset val="100"/>
        <c:noMultiLvlLbl val="0"/>
      </c:catAx>
      <c:valAx>
        <c:axId val="2910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910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Sayfa1!$C$13</c:f>
              <c:strCache>
                <c:ptCount val="1"/>
                <c:pt idx="0">
                  <c:v>E Okul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Sayfa1!$B$14:$B$19</c:f>
              <c:strCache>
                <c:ptCount val="6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  <c:pt idx="4">
                  <c:v>2018-2019</c:v>
                </c:pt>
                <c:pt idx="5">
                  <c:v>11.10.2019</c:v>
                </c:pt>
              </c:strCache>
            </c:strRef>
          </c:cat>
          <c:val>
            <c:numRef>
              <c:f>Sayfa1!$C$14:$C$19</c:f>
              <c:numCache>
                <c:formatCode>#,##0</c:formatCode>
                <c:ptCount val="6"/>
                <c:pt idx="0">
                  <c:v>40000</c:v>
                </c:pt>
                <c:pt idx="1">
                  <c:v>62357</c:v>
                </c:pt>
                <c:pt idx="2">
                  <c:v>201505</c:v>
                </c:pt>
                <c:pt idx="3">
                  <c:v>387849</c:v>
                </c:pt>
                <c:pt idx="4">
                  <c:v>552546</c:v>
                </c:pt>
                <c:pt idx="5">
                  <c:v>659450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FD-45A8-95A8-DBABDC373233}"/>
            </c:ext>
          </c:extLst>
        </c:ser>
        <c:ser>
          <c:idx val="1"/>
          <c:order val="1"/>
          <c:tx>
            <c:strRef>
              <c:f>Sayfa1!$D$13</c:f>
              <c:strCache>
                <c:ptCount val="1"/>
                <c:pt idx="0">
                  <c:v>YÖBİS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Sayfa1!$B$14:$B$19</c:f>
              <c:strCache>
                <c:ptCount val="6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  <c:pt idx="4">
                  <c:v>2018-2019</c:v>
                </c:pt>
                <c:pt idx="5">
                  <c:v>11.10.2019</c:v>
                </c:pt>
              </c:strCache>
            </c:strRef>
          </c:cat>
          <c:val>
            <c:numRef>
              <c:f>Sayfa1!$D$14:$D$19</c:f>
              <c:numCache>
                <c:formatCode>#,##0</c:formatCode>
                <c:ptCount val="6"/>
                <c:pt idx="0">
                  <c:v>190000</c:v>
                </c:pt>
                <c:pt idx="1">
                  <c:v>248902</c:v>
                </c:pt>
                <c:pt idx="2">
                  <c:v>291039</c:v>
                </c:pt>
                <c:pt idx="3">
                  <c:v>222429</c:v>
                </c:pt>
                <c:pt idx="4">
                  <c:v>90512</c:v>
                </c:pt>
                <c:pt idx="5">
                  <c:v>25278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FD-45A8-95A8-DBABDC373233}"/>
            </c:ext>
          </c:extLst>
        </c:ser>
        <c:ser>
          <c:idx val="2"/>
          <c:order val="2"/>
          <c:tx>
            <c:strRef>
              <c:f>Sayfa1!$E$13</c:f>
              <c:strCache>
                <c:ptCount val="1"/>
                <c:pt idx="0">
                  <c:v>Okul Dışı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Sayfa1!$B$14:$B$19</c:f>
              <c:strCache>
                <c:ptCount val="6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  <c:pt idx="4">
                  <c:v>2018-2019</c:v>
                </c:pt>
                <c:pt idx="5">
                  <c:v>11.10.2019</c:v>
                </c:pt>
              </c:strCache>
            </c:strRef>
          </c:cat>
          <c:val>
            <c:numRef>
              <c:f>Sayfa1!$E$14:$E$19</c:f>
              <c:numCache>
                <c:formatCode>#,##0</c:formatCode>
                <c:ptCount val="6"/>
                <c:pt idx="0">
                  <c:v>526000</c:v>
                </c:pt>
                <c:pt idx="1">
                  <c:v>523583</c:v>
                </c:pt>
                <c:pt idx="2">
                  <c:v>340495</c:v>
                </c:pt>
                <c:pt idx="3">
                  <c:v>365922</c:v>
                </c:pt>
                <c:pt idx="4">
                  <c:v>404478</c:v>
                </c:pt>
                <c:pt idx="5">
                  <c:v>397919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FD-45A8-95A8-DBABDC3732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7702176"/>
        <c:axId val="257703264"/>
      </c:barChart>
      <c:lineChart>
        <c:grouping val="standard"/>
        <c:varyColors val="0"/>
        <c:ser>
          <c:idx val="3"/>
          <c:order val="3"/>
          <c:tx>
            <c:strRef>
              <c:f>Sayfa1!$F$13</c:f>
              <c:strCache>
                <c:ptCount val="1"/>
                <c:pt idx="0">
                  <c:v>Okullaşma Oranı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Sayfa1!$B$14:$B$19</c:f>
              <c:strCache>
                <c:ptCount val="6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  <c:pt idx="4">
                  <c:v>2018-2019</c:v>
                </c:pt>
                <c:pt idx="5">
                  <c:v>11.10.2019</c:v>
                </c:pt>
              </c:strCache>
            </c:strRef>
          </c:cat>
          <c:val>
            <c:numRef>
              <c:f>Sayfa1!$F$14:$F$19</c:f>
              <c:numCache>
                <c:formatCode>0.00%</c:formatCode>
                <c:ptCount val="6"/>
                <c:pt idx="0">
                  <c:v>0.30423280423280424</c:v>
                </c:pt>
                <c:pt idx="1">
                  <c:v>0.37283581803502941</c:v>
                </c:pt>
                <c:pt idx="2">
                  <c:v>0.59126163360899064</c:v>
                </c:pt>
                <c:pt idx="3">
                  <c:v>0.62515673017824214</c:v>
                </c:pt>
                <c:pt idx="4">
                  <c:v>0.6139</c:v>
                </c:pt>
                <c:pt idx="5">
                  <c:v>0.63229597513149483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BFD-45A8-95A8-DBABDC3732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7704896"/>
        <c:axId val="257701088"/>
      </c:lineChart>
      <c:catAx>
        <c:axId val="25770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57703264"/>
        <c:crosses val="autoZero"/>
        <c:auto val="1"/>
        <c:lblAlgn val="ctr"/>
        <c:lblOffset val="100"/>
        <c:noMultiLvlLbl val="0"/>
      </c:catAx>
      <c:valAx>
        <c:axId val="257703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57702176"/>
        <c:crosses val="autoZero"/>
        <c:crossBetween val="between"/>
      </c:valAx>
      <c:valAx>
        <c:axId val="257701088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57704896"/>
        <c:crosses val="max"/>
        <c:crossBetween val="between"/>
      </c:valAx>
      <c:catAx>
        <c:axId val="257704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77010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29762" y="1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DCEE0-2E85-4944-BC71-8A3712D5FDE3}" type="datetimeFigureOut">
              <a:rPr lang="tr-TR" smtClean="0"/>
              <a:pPr/>
              <a:t>20.11.2019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DFFAC-C395-4F8E-B124-C947319EB1F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34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NEW</a:t>
            </a:r>
            <a:r>
              <a:rPr lang="tr-TR" baseline="0" dirty="0"/>
              <a:t> BORNS: APP. 100.000 CHILDREN ENTER THE SYSTEM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DFFAC-C395-4F8E-B124-C947319EB1F6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3161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DFFAC-C395-4F8E-B124-C947319EB1F6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102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7706-8EE0-4542-93F4-69D1A477F959}" type="datetimeFigureOut">
              <a:rPr lang="tr-TR" smtClean="0"/>
              <a:pPr/>
              <a:t>20.11.2019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9D3E-45AF-4A24-A6F2-E0561059670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87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7706-8EE0-4542-93F4-69D1A477F959}" type="datetimeFigureOut">
              <a:rPr lang="tr-TR" smtClean="0"/>
              <a:pPr/>
              <a:t>20.11.2019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9D3E-45AF-4A24-A6F2-E0561059670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571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7706-8EE0-4542-93F4-69D1A477F959}" type="datetimeFigureOut">
              <a:rPr lang="tr-TR" smtClean="0"/>
              <a:pPr/>
              <a:t>20.11.2019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9D3E-45AF-4A24-A6F2-E0561059670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080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059659"/>
            <a:ext cx="12192000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accent3">
                    <a:lumMod val="7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tr-TR" altLang="ko-KR" dirty="0"/>
              <a:t>THANK YOU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728647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4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71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7706-8EE0-4542-93F4-69D1A477F959}" type="datetimeFigureOut">
              <a:rPr lang="tr-TR" smtClean="0"/>
              <a:pPr/>
              <a:t>20.11.2019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9D3E-45AF-4A24-A6F2-E0561059670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824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7706-8EE0-4542-93F4-69D1A477F959}" type="datetimeFigureOut">
              <a:rPr lang="tr-TR" smtClean="0"/>
              <a:pPr/>
              <a:t>20.11.2019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9D3E-45AF-4A24-A6F2-E0561059670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372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7706-8EE0-4542-93F4-69D1A477F959}" type="datetimeFigureOut">
              <a:rPr lang="tr-TR" smtClean="0"/>
              <a:pPr/>
              <a:t>20.11.2019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9D3E-45AF-4A24-A6F2-E0561059670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714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7706-8EE0-4542-93F4-69D1A477F959}" type="datetimeFigureOut">
              <a:rPr lang="tr-TR" smtClean="0"/>
              <a:pPr/>
              <a:t>20.11.2019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9D3E-45AF-4A24-A6F2-E0561059670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24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7706-8EE0-4542-93F4-69D1A477F959}" type="datetimeFigureOut">
              <a:rPr lang="tr-TR" smtClean="0"/>
              <a:pPr/>
              <a:t>20.11.2019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9D3E-45AF-4A24-A6F2-E0561059670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910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7706-8EE0-4542-93F4-69D1A477F959}" type="datetimeFigureOut">
              <a:rPr lang="tr-TR" smtClean="0"/>
              <a:pPr/>
              <a:t>20.11.2019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9D3E-45AF-4A24-A6F2-E0561059670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69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7706-8EE0-4542-93F4-69D1A477F959}" type="datetimeFigureOut">
              <a:rPr lang="tr-TR" smtClean="0"/>
              <a:pPr/>
              <a:t>20.11.2019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9D3E-45AF-4A24-A6F2-E0561059670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520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7706-8EE0-4542-93F4-69D1A477F959}" type="datetimeFigureOut">
              <a:rPr lang="tr-TR" smtClean="0"/>
              <a:pPr/>
              <a:t>20.11.2019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9D3E-45AF-4A24-A6F2-E0561059670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616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97706-8EE0-4542-93F4-69D1A477F959}" type="datetimeFigureOut">
              <a:rPr lang="tr-TR" smtClean="0"/>
              <a:pPr/>
              <a:t>20.11.2019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C9D3E-45AF-4A24-A6F2-E0561059670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321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802" r:id="rId12"/>
    <p:sldLayoutId id="214748380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2546242"/>
            <a:ext cx="12192000" cy="1015663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tr-TR" sz="6000" b="1" dirty="0">
                <a:solidFill>
                  <a:srgbClr val="1C45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PIKTES</a:t>
            </a:r>
          </a:p>
        </p:txBody>
      </p:sp>
      <p:sp>
        <p:nvSpPr>
          <p:cNvPr id="4" name="8 Metin kutusu"/>
          <p:cNvSpPr txBox="1"/>
          <p:nvPr/>
        </p:nvSpPr>
        <p:spPr>
          <a:xfrm>
            <a:off x="0" y="4039878"/>
            <a:ext cx="12192000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560" dirty="0">
                <a:ln w="13462">
                  <a:noFill/>
                  <a:prstDash val="solid"/>
                </a:ln>
                <a:solidFill>
                  <a:srgbClr val="E61E25"/>
                </a:solidFill>
              </a:rPr>
              <a:t>Suriyeli Çocukların Türk Eğitim Sistemine Entegrasyonunun Desteklenmesi Projesi</a:t>
            </a:r>
          </a:p>
        </p:txBody>
      </p:sp>
      <p:sp>
        <p:nvSpPr>
          <p:cNvPr id="5" name="8 Metin kutusu"/>
          <p:cNvSpPr txBox="1"/>
          <p:nvPr/>
        </p:nvSpPr>
        <p:spPr>
          <a:xfrm>
            <a:off x="0" y="3455103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tr-TR" sz="3600" b="1" dirty="0">
                <a:solidFill>
                  <a:srgbClr val="1C4590"/>
                </a:solidFill>
              </a:rPr>
              <a:t>P</a:t>
            </a:r>
            <a:r>
              <a:rPr lang="tr-TR" sz="2400" dirty="0">
                <a:solidFill>
                  <a:srgbClr val="1C4590"/>
                </a:solidFill>
              </a:rPr>
              <a:t>ROMOTING </a:t>
            </a:r>
            <a:r>
              <a:rPr lang="en-US" sz="2400" dirty="0">
                <a:solidFill>
                  <a:srgbClr val="1C4590"/>
                </a:solidFill>
              </a:rPr>
              <a:t> </a:t>
            </a:r>
            <a:r>
              <a:rPr lang="en-US" sz="3600" b="1" dirty="0">
                <a:solidFill>
                  <a:srgbClr val="1C4590"/>
                </a:solidFill>
              </a:rPr>
              <a:t>I</a:t>
            </a:r>
            <a:r>
              <a:rPr lang="en-US" sz="2400" dirty="0">
                <a:solidFill>
                  <a:srgbClr val="1C4590"/>
                </a:solidFill>
              </a:rPr>
              <a:t>NTEGRAT</a:t>
            </a:r>
            <a:r>
              <a:rPr lang="tr-TR" sz="2400" dirty="0">
                <a:solidFill>
                  <a:srgbClr val="1C4590"/>
                </a:solidFill>
              </a:rPr>
              <a:t>I</a:t>
            </a:r>
            <a:r>
              <a:rPr lang="en-US" sz="2400" dirty="0">
                <a:solidFill>
                  <a:srgbClr val="1C4590"/>
                </a:solidFill>
              </a:rPr>
              <a:t>ON OF SYR</a:t>
            </a:r>
            <a:r>
              <a:rPr lang="tr-TR" sz="2400" dirty="0">
                <a:solidFill>
                  <a:srgbClr val="1C4590"/>
                </a:solidFill>
              </a:rPr>
              <a:t>I</a:t>
            </a:r>
            <a:r>
              <a:rPr lang="en-US" sz="2400" dirty="0">
                <a:solidFill>
                  <a:srgbClr val="1C4590"/>
                </a:solidFill>
              </a:rPr>
              <a:t>AN </a:t>
            </a:r>
            <a:r>
              <a:rPr lang="tr-TR" sz="3600" b="1" dirty="0">
                <a:solidFill>
                  <a:srgbClr val="1C4590"/>
                </a:solidFill>
              </a:rPr>
              <a:t>K</a:t>
            </a:r>
            <a:r>
              <a:rPr lang="tr-TR" sz="2400" dirty="0">
                <a:solidFill>
                  <a:srgbClr val="1C4590"/>
                </a:solidFill>
              </a:rPr>
              <a:t>IDS I</a:t>
            </a:r>
            <a:r>
              <a:rPr lang="en-US" sz="2400" dirty="0">
                <a:solidFill>
                  <a:srgbClr val="1C4590"/>
                </a:solidFill>
              </a:rPr>
              <a:t>NTO</a:t>
            </a:r>
            <a:r>
              <a:rPr lang="tr-TR" sz="2400" dirty="0">
                <a:solidFill>
                  <a:srgbClr val="1C4590"/>
                </a:solidFill>
              </a:rPr>
              <a:t> THE</a:t>
            </a:r>
            <a:r>
              <a:rPr lang="en-US" sz="2400" dirty="0">
                <a:solidFill>
                  <a:srgbClr val="1C4590"/>
                </a:solidFill>
              </a:rPr>
              <a:t> </a:t>
            </a:r>
            <a:r>
              <a:rPr lang="en-US" sz="3600" b="1" dirty="0">
                <a:solidFill>
                  <a:srgbClr val="1C4590"/>
                </a:solidFill>
              </a:rPr>
              <a:t>T</a:t>
            </a:r>
            <a:r>
              <a:rPr lang="en-US" sz="2400" dirty="0">
                <a:solidFill>
                  <a:srgbClr val="1C4590"/>
                </a:solidFill>
              </a:rPr>
              <a:t>URK</a:t>
            </a:r>
            <a:r>
              <a:rPr lang="tr-TR" sz="2400" dirty="0">
                <a:solidFill>
                  <a:srgbClr val="1C4590"/>
                </a:solidFill>
              </a:rPr>
              <a:t>I</a:t>
            </a:r>
            <a:r>
              <a:rPr lang="en-US" sz="2400" dirty="0">
                <a:solidFill>
                  <a:srgbClr val="1C4590"/>
                </a:solidFill>
              </a:rPr>
              <a:t>SH </a:t>
            </a:r>
            <a:r>
              <a:rPr lang="en-US" sz="3600" b="1" dirty="0">
                <a:solidFill>
                  <a:srgbClr val="1C4590"/>
                </a:solidFill>
              </a:rPr>
              <a:t>E</a:t>
            </a:r>
            <a:r>
              <a:rPr lang="en-US" sz="2400" dirty="0">
                <a:solidFill>
                  <a:srgbClr val="1C4590"/>
                </a:solidFill>
              </a:rPr>
              <a:t>DUCAT</a:t>
            </a:r>
            <a:r>
              <a:rPr lang="tr-TR" sz="2400" dirty="0">
                <a:solidFill>
                  <a:srgbClr val="1C4590"/>
                </a:solidFill>
              </a:rPr>
              <a:t>I</a:t>
            </a:r>
            <a:r>
              <a:rPr lang="en-US" sz="2400" dirty="0">
                <a:solidFill>
                  <a:srgbClr val="1C4590"/>
                </a:solidFill>
              </a:rPr>
              <a:t>ON </a:t>
            </a:r>
            <a:r>
              <a:rPr lang="en-US" sz="3600" b="1" dirty="0">
                <a:solidFill>
                  <a:srgbClr val="1C4590"/>
                </a:solidFill>
              </a:rPr>
              <a:t>S</a:t>
            </a:r>
            <a:r>
              <a:rPr lang="en-US" sz="2400" dirty="0">
                <a:solidFill>
                  <a:srgbClr val="1C4590"/>
                </a:solidFill>
              </a:rPr>
              <a:t>YSTEM 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4213487" y="6416324"/>
            <a:ext cx="3575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>
                <a:solidFill>
                  <a:srgbClr val="1C4590"/>
                </a:solidFill>
              </a:rPr>
              <a:t>21.11.2019, ANKARA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4473147" y="5412260"/>
            <a:ext cx="2907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i="1" dirty="0">
                <a:solidFill>
                  <a:srgbClr val="1C4590"/>
                </a:solidFill>
              </a:rPr>
              <a:t>Metin Çatar</a:t>
            </a:r>
          </a:p>
          <a:p>
            <a:pPr algn="ctr"/>
            <a:r>
              <a:rPr lang="tr-TR" i="1" dirty="0" err="1">
                <a:solidFill>
                  <a:srgbClr val="1C4590"/>
                </a:solidFill>
              </a:rPr>
              <a:t>Deputy</a:t>
            </a:r>
            <a:r>
              <a:rPr lang="tr-TR" i="1" dirty="0">
                <a:solidFill>
                  <a:srgbClr val="1C4590"/>
                </a:solidFill>
              </a:rPr>
              <a:t> </a:t>
            </a:r>
            <a:r>
              <a:rPr lang="tr-TR" i="1" dirty="0" err="1">
                <a:solidFill>
                  <a:srgbClr val="1C4590"/>
                </a:solidFill>
              </a:rPr>
              <a:t>Director</a:t>
            </a:r>
            <a:endParaRPr lang="tr-TR" i="1" dirty="0">
              <a:solidFill>
                <a:srgbClr val="1C4590"/>
              </a:solidFill>
            </a:endParaRPr>
          </a:p>
        </p:txBody>
      </p:sp>
      <p:sp>
        <p:nvSpPr>
          <p:cNvPr id="8" name="8 Metin kutusu">
            <a:extLst>
              <a:ext uri="{FF2B5EF4-FFF2-40B4-BE49-F238E27FC236}">
                <a16:creationId xmlns:a16="http://schemas.microsoft.com/office/drawing/2014/main" id="{5DC9975F-0E55-4481-95E4-7029707921D3}"/>
              </a:ext>
            </a:extLst>
          </p:cNvPr>
          <p:cNvSpPr txBox="1"/>
          <p:nvPr/>
        </p:nvSpPr>
        <p:spPr>
          <a:xfrm>
            <a:off x="0" y="257205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E61E25"/>
                </a:solidFill>
              </a:rPr>
              <a:t>MİLLİ EĞİTİM BAKANLIĞI</a:t>
            </a:r>
          </a:p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002060"/>
                </a:solidFill>
              </a:rPr>
              <a:t>MINISTRY OF NATIONAL EDUCATION</a:t>
            </a:r>
            <a:endParaRPr lang="en-US" sz="2400" b="1" dirty="0">
              <a:ln w="13462">
                <a:noFill/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8 Metin kutusu"/>
          <p:cNvSpPr txBox="1"/>
          <p:nvPr/>
        </p:nvSpPr>
        <p:spPr>
          <a:xfrm>
            <a:off x="0" y="175374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E61E25"/>
                </a:solidFill>
              </a:rPr>
              <a:t>PIKTES FAALİYETLERİ</a:t>
            </a:r>
          </a:p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002060"/>
                </a:solidFill>
              </a:rPr>
              <a:t>PIKTES ACTIVITIES</a:t>
            </a:r>
          </a:p>
        </p:txBody>
      </p:sp>
      <p:sp>
        <p:nvSpPr>
          <p:cNvPr id="36" name="Yuvarlatılmış Dikdörtgen 4">
            <a:extLst>
              <a:ext uri="{FF2B5EF4-FFF2-40B4-BE49-F238E27FC236}">
                <a16:creationId xmlns:a16="http://schemas.microsoft.com/office/drawing/2014/main" id="{EBF4AD58-426B-4568-B23B-9C7360559FB5}"/>
              </a:ext>
            </a:extLst>
          </p:cNvPr>
          <p:cNvSpPr/>
          <p:nvPr/>
        </p:nvSpPr>
        <p:spPr>
          <a:xfrm>
            <a:off x="5446040" y="3418866"/>
            <a:ext cx="1571106" cy="97258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PIKTES</a:t>
            </a:r>
            <a:endParaRPr lang="tr-TR" sz="2400" b="1" dirty="0">
              <a:solidFill>
                <a:prstClr val="white"/>
              </a:solidFill>
            </a:endParaRPr>
          </a:p>
        </p:txBody>
      </p:sp>
      <p:cxnSp>
        <p:nvCxnSpPr>
          <p:cNvPr id="37" name="Düz Ok Bağlayıcısı 46">
            <a:extLst>
              <a:ext uri="{FF2B5EF4-FFF2-40B4-BE49-F238E27FC236}">
                <a16:creationId xmlns:a16="http://schemas.microsoft.com/office/drawing/2014/main" id="{99CAE845-F6C5-4980-808F-021AFA6E519F}"/>
              </a:ext>
            </a:extLst>
          </p:cNvPr>
          <p:cNvCxnSpPr/>
          <p:nvPr/>
        </p:nvCxnSpPr>
        <p:spPr>
          <a:xfrm flipH="1" flipV="1">
            <a:off x="6047927" y="2461132"/>
            <a:ext cx="60676" cy="64772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Düz Ok Bağlayıcısı 46">
            <a:extLst>
              <a:ext uri="{FF2B5EF4-FFF2-40B4-BE49-F238E27FC236}">
                <a16:creationId xmlns:a16="http://schemas.microsoft.com/office/drawing/2014/main" id="{B09C6791-0142-4AC5-98E3-B1C57DEB780E}"/>
              </a:ext>
            </a:extLst>
          </p:cNvPr>
          <p:cNvCxnSpPr/>
          <p:nvPr/>
        </p:nvCxnSpPr>
        <p:spPr>
          <a:xfrm>
            <a:off x="7169367" y="3918392"/>
            <a:ext cx="806625" cy="25560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Düz Ok Bağlayıcısı 38">
            <a:extLst>
              <a:ext uri="{FF2B5EF4-FFF2-40B4-BE49-F238E27FC236}">
                <a16:creationId xmlns:a16="http://schemas.microsoft.com/office/drawing/2014/main" id="{8B04D38D-55F9-43A5-B58B-2F36D5C63F2C}"/>
              </a:ext>
            </a:extLst>
          </p:cNvPr>
          <p:cNvCxnSpPr/>
          <p:nvPr/>
        </p:nvCxnSpPr>
        <p:spPr>
          <a:xfrm flipH="1" flipV="1">
            <a:off x="5137570" y="2495317"/>
            <a:ext cx="424012" cy="80526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0" name="Metin kutusu 25">
            <a:extLst>
              <a:ext uri="{FF2B5EF4-FFF2-40B4-BE49-F238E27FC236}">
                <a16:creationId xmlns:a16="http://schemas.microsoft.com/office/drawing/2014/main" id="{1BF529D8-E2C7-4C2F-9408-B6DC3F305E73}"/>
              </a:ext>
            </a:extLst>
          </p:cNvPr>
          <p:cNvSpPr txBox="1"/>
          <p:nvPr/>
        </p:nvSpPr>
        <p:spPr>
          <a:xfrm>
            <a:off x="2118939" y="1493768"/>
            <a:ext cx="2791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Arapça Dil Eğitimi</a:t>
            </a:r>
          </a:p>
          <a:p>
            <a:pPr algn="ctr"/>
            <a:r>
              <a:rPr lang="tr-TR" sz="1400" b="1" i="1" dirty="0" err="1">
                <a:solidFill>
                  <a:srgbClr val="C00000"/>
                </a:solidFill>
              </a:rPr>
              <a:t>Arabic</a:t>
            </a:r>
            <a:r>
              <a:rPr lang="tr-TR" sz="1400" b="1" i="1" dirty="0">
                <a:solidFill>
                  <a:srgbClr val="C00000"/>
                </a:solidFill>
              </a:rPr>
              <a:t> Language Training</a:t>
            </a:r>
          </a:p>
        </p:txBody>
      </p:sp>
      <p:sp>
        <p:nvSpPr>
          <p:cNvPr id="41" name="Metin kutusu 11">
            <a:extLst>
              <a:ext uri="{FF2B5EF4-FFF2-40B4-BE49-F238E27FC236}">
                <a16:creationId xmlns:a16="http://schemas.microsoft.com/office/drawing/2014/main" id="{08EFCF58-C0A3-4A1B-8A58-C71531CC6B94}"/>
              </a:ext>
            </a:extLst>
          </p:cNvPr>
          <p:cNvSpPr txBox="1"/>
          <p:nvPr/>
        </p:nvSpPr>
        <p:spPr>
          <a:xfrm>
            <a:off x="9001600" y="3066555"/>
            <a:ext cx="1714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Telafi Eğitimi</a:t>
            </a:r>
          </a:p>
          <a:p>
            <a:pPr algn="ctr"/>
            <a:r>
              <a:rPr lang="tr-TR" sz="1400" b="1" i="1" dirty="0" err="1">
                <a:solidFill>
                  <a:srgbClr val="C00000"/>
                </a:solidFill>
              </a:rPr>
              <a:t>Catch-up</a:t>
            </a:r>
            <a:r>
              <a:rPr lang="tr-TR" sz="1400" b="1" i="1" dirty="0">
                <a:solidFill>
                  <a:srgbClr val="C00000"/>
                </a:solidFill>
              </a:rPr>
              <a:t> Training</a:t>
            </a:r>
          </a:p>
        </p:txBody>
      </p:sp>
      <p:cxnSp>
        <p:nvCxnSpPr>
          <p:cNvPr id="42" name="Düz Ok Bağlayıcısı 46">
            <a:extLst>
              <a:ext uri="{FF2B5EF4-FFF2-40B4-BE49-F238E27FC236}">
                <a16:creationId xmlns:a16="http://schemas.microsoft.com/office/drawing/2014/main" id="{5CC73061-545C-4E1B-8BBB-DD279C363D43}"/>
              </a:ext>
            </a:extLst>
          </p:cNvPr>
          <p:cNvCxnSpPr/>
          <p:nvPr/>
        </p:nvCxnSpPr>
        <p:spPr>
          <a:xfrm flipH="1" flipV="1">
            <a:off x="4332263" y="2994866"/>
            <a:ext cx="1046446" cy="48272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Düz Ok Bağlayıcısı 46">
            <a:extLst>
              <a:ext uri="{FF2B5EF4-FFF2-40B4-BE49-F238E27FC236}">
                <a16:creationId xmlns:a16="http://schemas.microsoft.com/office/drawing/2014/main" id="{D0091671-0E14-4653-905B-BC3F113A1156}"/>
              </a:ext>
            </a:extLst>
          </p:cNvPr>
          <p:cNvCxnSpPr>
            <a:endCxn id="44" idx="3"/>
          </p:cNvCxnSpPr>
          <p:nvPr/>
        </p:nvCxnSpPr>
        <p:spPr>
          <a:xfrm flipH="1">
            <a:off x="4140318" y="3763095"/>
            <a:ext cx="1194987" cy="1432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4" name="Picture 37">
            <a:extLst>
              <a:ext uri="{FF2B5EF4-FFF2-40B4-BE49-F238E27FC236}">
                <a16:creationId xmlns:a16="http://schemas.microsoft.com/office/drawing/2014/main" id="{E3458E98-6F1A-4490-A035-26244B4F1D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010" y="3418944"/>
            <a:ext cx="922308" cy="716950"/>
          </a:xfrm>
          <a:prstGeom prst="rect">
            <a:avLst/>
          </a:prstGeom>
        </p:spPr>
      </p:pic>
      <p:cxnSp>
        <p:nvCxnSpPr>
          <p:cNvPr id="45" name="Düz Ok Bağlayıcısı 46">
            <a:extLst>
              <a:ext uri="{FF2B5EF4-FFF2-40B4-BE49-F238E27FC236}">
                <a16:creationId xmlns:a16="http://schemas.microsoft.com/office/drawing/2014/main" id="{FF72577B-C260-4E19-BC21-CEC66E53A76B}"/>
              </a:ext>
            </a:extLst>
          </p:cNvPr>
          <p:cNvCxnSpPr/>
          <p:nvPr/>
        </p:nvCxnSpPr>
        <p:spPr>
          <a:xfrm flipV="1">
            <a:off x="7169367" y="3446234"/>
            <a:ext cx="903343" cy="6271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6" name="Metin kutusu 9">
            <a:extLst>
              <a:ext uri="{FF2B5EF4-FFF2-40B4-BE49-F238E27FC236}">
                <a16:creationId xmlns:a16="http://schemas.microsoft.com/office/drawing/2014/main" id="{1C0BC3FE-4609-4AC7-97F1-80D89D05C891}"/>
              </a:ext>
            </a:extLst>
          </p:cNvPr>
          <p:cNvSpPr txBox="1"/>
          <p:nvPr/>
        </p:nvSpPr>
        <p:spPr>
          <a:xfrm>
            <a:off x="717468" y="3539829"/>
            <a:ext cx="2529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Mesleki ve Teknik Eğitim Bursu</a:t>
            </a:r>
          </a:p>
          <a:p>
            <a:pPr algn="ctr"/>
            <a:r>
              <a:rPr lang="tr-TR" sz="1400" b="1" i="1" dirty="0" err="1">
                <a:solidFill>
                  <a:srgbClr val="C00000"/>
                </a:solidFill>
              </a:rPr>
              <a:t>Scholarship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for</a:t>
            </a:r>
            <a:r>
              <a:rPr lang="tr-TR" sz="1400" b="1" i="1" dirty="0">
                <a:solidFill>
                  <a:srgbClr val="C00000"/>
                </a:solidFill>
              </a:rPr>
              <a:t> TVET </a:t>
            </a:r>
            <a:r>
              <a:rPr lang="tr-TR" sz="1400" b="1" i="1" dirty="0" err="1">
                <a:solidFill>
                  <a:srgbClr val="C00000"/>
                </a:solidFill>
              </a:rPr>
              <a:t>students</a:t>
            </a:r>
            <a:endParaRPr lang="tr-TR" sz="1400" b="1" i="1" dirty="0">
              <a:solidFill>
                <a:srgbClr val="C00000"/>
              </a:solidFill>
            </a:endParaRPr>
          </a:p>
        </p:txBody>
      </p:sp>
      <p:cxnSp>
        <p:nvCxnSpPr>
          <p:cNvPr id="47" name="Düz Ok Bağlayıcısı 46">
            <a:extLst>
              <a:ext uri="{FF2B5EF4-FFF2-40B4-BE49-F238E27FC236}">
                <a16:creationId xmlns:a16="http://schemas.microsoft.com/office/drawing/2014/main" id="{7E632452-8506-4F6E-8565-40140B7FE538}"/>
              </a:ext>
            </a:extLst>
          </p:cNvPr>
          <p:cNvCxnSpPr/>
          <p:nvPr/>
        </p:nvCxnSpPr>
        <p:spPr>
          <a:xfrm flipH="1">
            <a:off x="4498063" y="4342887"/>
            <a:ext cx="880645" cy="49756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8" name="Picture 63">
            <a:extLst>
              <a:ext uri="{FF2B5EF4-FFF2-40B4-BE49-F238E27FC236}">
                <a16:creationId xmlns:a16="http://schemas.microsoft.com/office/drawing/2014/main" id="{1DDC0EAA-5F4D-4AB7-AA39-FB98D1D417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21" y="1820051"/>
            <a:ext cx="657150" cy="657150"/>
          </a:xfrm>
          <a:prstGeom prst="rect">
            <a:avLst/>
          </a:prstGeom>
        </p:spPr>
      </p:pic>
      <p:sp>
        <p:nvSpPr>
          <p:cNvPr id="49" name="Metin kutusu 9">
            <a:extLst>
              <a:ext uri="{FF2B5EF4-FFF2-40B4-BE49-F238E27FC236}">
                <a16:creationId xmlns:a16="http://schemas.microsoft.com/office/drawing/2014/main" id="{C38B34A3-A312-4579-ACDC-60993617B44C}"/>
              </a:ext>
            </a:extLst>
          </p:cNvPr>
          <p:cNvSpPr txBox="1"/>
          <p:nvPr/>
        </p:nvSpPr>
        <p:spPr>
          <a:xfrm>
            <a:off x="8887439" y="4940108"/>
            <a:ext cx="2571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Farkındalık Artırma Faaliyetleri</a:t>
            </a:r>
          </a:p>
          <a:p>
            <a:pPr algn="ctr"/>
            <a:r>
              <a:rPr lang="tr-TR" sz="1400" b="1" i="1" dirty="0" err="1">
                <a:solidFill>
                  <a:srgbClr val="C00000"/>
                </a:solidFill>
              </a:rPr>
              <a:t>Awareness-Raising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Activities</a:t>
            </a:r>
            <a:endParaRPr lang="tr-TR" sz="1400" b="1" i="1" dirty="0">
              <a:solidFill>
                <a:srgbClr val="C00000"/>
              </a:solidFill>
            </a:endParaRPr>
          </a:p>
        </p:txBody>
      </p:sp>
      <p:pic>
        <p:nvPicPr>
          <p:cNvPr id="50" name="Picture 67">
            <a:extLst>
              <a:ext uri="{FF2B5EF4-FFF2-40B4-BE49-F238E27FC236}">
                <a16:creationId xmlns:a16="http://schemas.microsoft.com/office/drawing/2014/main" id="{0A3AF841-8422-4510-BDE7-A5635AECAD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35" y="2566023"/>
            <a:ext cx="487504" cy="487504"/>
          </a:xfrm>
          <a:prstGeom prst="rect">
            <a:avLst/>
          </a:prstGeom>
        </p:spPr>
      </p:pic>
      <p:sp>
        <p:nvSpPr>
          <p:cNvPr id="51" name="Metin kutusu 11">
            <a:extLst>
              <a:ext uri="{FF2B5EF4-FFF2-40B4-BE49-F238E27FC236}">
                <a16:creationId xmlns:a16="http://schemas.microsoft.com/office/drawing/2014/main" id="{BA2BC1ED-084E-49F0-8018-38185C621D09}"/>
              </a:ext>
            </a:extLst>
          </p:cNvPr>
          <p:cNvSpPr txBox="1"/>
          <p:nvPr/>
        </p:nvSpPr>
        <p:spPr>
          <a:xfrm>
            <a:off x="861346" y="2492149"/>
            <a:ext cx="3169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Ölçme ve Değerlendirme</a:t>
            </a:r>
          </a:p>
          <a:p>
            <a:pPr algn="ctr"/>
            <a:r>
              <a:rPr lang="tr-TR" sz="1400" b="1" i="1" dirty="0" err="1">
                <a:solidFill>
                  <a:srgbClr val="C00000"/>
                </a:solidFill>
              </a:rPr>
              <a:t>Measurement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and</a:t>
            </a:r>
            <a:r>
              <a:rPr lang="tr-TR" sz="1400" b="1" i="1" dirty="0">
                <a:solidFill>
                  <a:srgbClr val="C00000"/>
                </a:solidFill>
              </a:rPr>
              <a:t> Evaluation</a:t>
            </a:r>
          </a:p>
        </p:txBody>
      </p:sp>
      <p:cxnSp>
        <p:nvCxnSpPr>
          <p:cNvPr id="52" name="Düz Ok Bağlayıcısı 46">
            <a:extLst>
              <a:ext uri="{FF2B5EF4-FFF2-40B4-BE49-F238E27FC236}">
                <a16:creationId xmlns:a16="http://schemas.microsoft.com/office/drawing/2014/main" id="{0E013674-685E-4F15-9628-79E5BDE7E07C}"/>
              </a:ext>
            </a:extLst>
          </p:cNvPr>
          <p:cNvCxnSpPr/>
          <p:nvPr/>
        </p:nvCxnSpPr>
        <p:spPr>
          <a:xfrm flipH="1">
            <a:off x="5593197" y="4534138"/>
            <a:ext cx="40277" cy="77530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3" name="Picture 93">
            <a:extLst>
              <a:ext uri="{FF2B5EF4-FFF2-40B4-BE49-F238E27FC236}">
                <a16:creationId xmlns:a16="http://schemas.microsoft.com/office/drawing/2014/main" id="{13565E91-460C-4E87-8859-8E4032D03A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855" y="2248392"/>
            <a:ext cx="569612" cy="569612"/>
          </a:xfrm>
          <a:prstGeom prst="rect">
            <a:avLst/>
          </a:prstGeom>
        </p:spPr>
      </p:pic>
      <p:sp>
        <p:nvSpPr>
          <p:cNvPr id="54" name="Metin kutusu 53">
            <a:extLst>
              <a:ext uri="{FF2B5EF4-FFF2-40B4-BE49-F238E27FC236}">
                <a16:creationId xmlns:a16="http://schemas.microsoft.com/office/drawing/2014/main" id="{5F2A22DD-3FB1-4515-8DA2-E8B87420F749}"/>
              </a:ext>
            </a:extLst>
          </p:cNvPr>
          <p:cNvSpPr txBox="1"/>
          <p:nvPr/>
        </p:nvSpPr>
        <p:spPr>
          <a:xfrm>
            <a:off x="7521162" y="1386402"/>
            <a:ext cx="2243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Erken Çocukluk Eğitimi</a:t>
            </a:r>
          </a:p>
          <a:p>
            <a:r>
              <a:rPr lang="tr-TR" sz="1400" b="1" i="1" dirty="0" err="1">
                <a:solidFill>
                  <a:srgbClr val="C00000"/>
                </a:solidFill>
              </a:rPr>
              <a:t>Early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Childhood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Education</a:t>
            </a:r>
            <a:endParaRPr lang="tr-TR" sz="1400" b="1" i="1" dirty="0">
              <a:solidFill>
                <a:srgbClr val="C00000"/>
              </a:solidFill>
            </a:endParaRPr>
          </a:p>
        </p:txBody>
      </p:sp>
      <p:pic>
        <p:nvPicPr>
          <p:cNvPr id="55" name="Resim 54">
            <a:extLst>
              <a:ext uri="{FF2B5EF4-FFF2-40B4-BE49-F238E27FC236}">
                <a16:creationId xmlns:a16="http://schemas.microsoft.com/office/drawing/2014/main" id="{E9A04C3D-11CA-4576-B77F-B1140E3BB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3" y="1776785"/>
            <a:ext cx="717724" cy="582633"/>
          </a:xfrm>
          <a:prstGeom prst="rect">
            <a:avLst/>
          </a:prstGeom>
        </p:spPr>
      </p:pic>
      <p:pic>
        <p:nvPicPr>
          <p:cNvPr id="56" name="Resim 55">
            <a:extLst>
              <a:ext uri="{FF2B5EF4-FFF2-40B4-BE49-F238E27FC236}">
                <a16:creationId xmlns:a16="http://schemas.microsoft.com/office/drawing/2014/main" id="{AF0381AA-F04B-4313-A165-3B172F2888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65" y="1932526"/>
            <a:ext cx="744313" cy="744313"/>
          </a:xfrm>
          <a:prstGeom prst="rect">
            <a:avLst/>
          </a:prstGeom>
        </p:spPr>
      </p:pic>
      <p:cxnSp>
        <p:nvCxnSpPr>
          <p:cNvPr id="57" name="Düz Ok Bağlayıcısı 46">
            <a:extLst>
              <a:ext uri="{FF2B5EF4-FFF2-40B4-BE49-F238E27FC236}">
                <a16:creationId xmlns:a16="http://schemas.microsoft.com/office/drawing/2014/main" id="{8BC7CACA-E031-4EF5-8326-32149761C8C0}"/>
              </a:ext>
            </a:extLst>
          </p:cNvPr>
          <p:cNvCxnSpPr/>
          <p:nvPr/>
        </p:nvCxnSpPr>
        <p:spPr>
          <a:xfrm flipV="1">
            <a:off x="7013654" y="2665548"/>
            <a:ext cx="795501" cy="65863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Düz Ok Bağlayıcısı 57">
            <a:extLst>
              <a:ext uri="{FF2B5EF4-FFF2-40B4-BE49-F238E27FC236}">
                <a16:creationId xmlns:a16="http://schemas.microsoft.com/office/drawing/2014/main" id="{CFE8A7D1-DBF1-4906-A10B-66551D50C111}"/>
              </a:ext>
            </a:extLst>
          </p:cNvPr>
          <p:cNvCxnSpPr/>
          <p:nvPr/>
        </p:nvCxnSpPr>
        <p:spPr>
          <a:xfrm flipV="1">
            <a:off x="6526541" y="2498792"/>
            <a:ext cx="330635" cy="70817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Düz Ok Bağlayıcısı 46">
            <a:extLst>
              <a:ext uri="{FF2B5EF4-FFF2-40B4-BE49-F238E27FC236}">
                <a16:creationId xmlns:a16="http://schemas.microsoft.com/office/drawing/2014/main" id="{27E7BB96-D8D1-44E2-B301-DC0C9312E597}"/>
              </a:ext>
            </a:extLst>
          </p:cNvPr>
          <p:cNvCxnSpPr/>
          <p:nvPr/>
        </p:nvCxnSpPr>
        <p:spPr>
          <a:xfrm>
            <a:off x="6233920" y="4489057"/>
            <a:ext cx="158192" cy="84110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0" name="Düz Ok Bağlayıcısı 46">
            <a:extLst>
              <a:ext uri="{FF2B5EF4-FFF2-40B4-BE49-F238E27FC236}">
                <a16:creationId xmlns:a16="http://schemas.microsoft.com/office/drawing/2014/main" id="{FDA4E0E6-CAA9-4156-B7FC-6C2C1A7E1A6F}"/>
              </a:ext>
            </a:extLst>
          </p:cNvPr>
          <p:cNvCxnSpPr/>
          <p:nvPr/>
        </p:nvCxnSpPr>
        <p:spPr>
          <a:xfrm>
            <a:off x="7086205" y="4359496"/>
            <a:ext cx="781837" cy="52023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Düz Ok Bağlayıcısı 46">
            <a:extLst>
              <a:ext uri="{FF2B5EF4-FFF2-40B4-BE49-F238E27FC236}">
                <a16:creationId xmlns:a16="http://schemas.microsoft.com/office/drawing/2014/main" id="{81A562D9-7A35-4130-BB90-DDD0C6DEF74F}"/>
              </a:ext>
            </a:extLst>
          </p:cNvPr>
          <p:cNvCxnSpPr/>
          <p:nvPr/>
        </p:nvCxnSpPr>
        <p:spPr>
          <a:xfrm>
            <a:off x="6746261" y="4539436"/>
            <a:ext cx="423106" cy="77000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2" name="Metin kutusu 61">
            <a:extLst>
              <a:ext uri="{FF2B5EF4-FFF2-40B4-BE49-F238E27FC236}">
                <a16:creationId xmlns:a16="http://schemas.microsoft.com/office/drawing/2014/main" id="{CD4494A0-40DA-4D2F-9013-6C719E8DE573}"/>
              </a:ext>
            </a:extLst>
          </p:cNvPr>
          <p:cNvSpPr txBox="1"/>
          <p:nvPr/>
        </p:nvSpPr>
        <p:spPr>
          <a:xfrm>
            <a:off x="5137570" y="1148570"/>
            <a:ext cx="2426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>
                <a:solidFill>
                  <a:srgbClr val="C00000"/>
                </a:solidFill>
              </a:rPr>
              <a:t>Türkçe Dil Eğitimi</a:t>
            </a:r>
          </a:p>
          <a:p>
            <a:pPr algn="ctr"/>
            <a:r>
              <a:rPr lang="tr-TR" sz="1600" b="1" i="1" dirty="0" err="1">
                <a:solidFill>
                  <a:srgbClr val="C00000"/>
                </a:solidFill>
              </a:rPr>
              <a:t>Turkish</a:t>
            </a:r>
            <a:r>
              <a:rPr lang="tr-TR" sz="1600" b="1" i="1" dirty="0">
                <a:solidFill>
                  <a:srgbClr val="C00000"/>
                </a:solidFill>
              </a:rPr>
              <a:t> Language Training</a:t>
            </a:r>
          </a:p>
        </p:txBody>
      </p:sp>
      <p:pic>
        <p:nvPicPr>
          <p:cNvPr id="63" name="Picture 63">
            <a:extLst>
              <a:ext uri="{FF2B5EF4-FFF2-40B4-BE49-F238E27FC236}">
                <a16:creationId xmlns:a16="http://schemas.microsoft.com/office/drawing/2014/main" id="{B34AEF33-5AB7-4A26-AE56-C62F96066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416" y="4903539"/>
            <a:ext cx="657150" cy="657150"/>
          </a:xfrm>
          <a:prstGeom prst="rect">
            <a:avLst/>
          </a:prstGeom>
        </p:spPr>
      </p:pic>
      <p:pic>
        <p:nvPicPr>
          <p:cNvPr id="64" name="Resim 63">
            <a:extLst>
              <a:ext uri="{FF2B5EF4-FFF2-40B4-BE49-F238E27FC236}">
                <a16:creationId xmlns:a16="http://schemas.microsoft.com/office/drawing/2014/main" id="{6C8492ED-9F75-4E86-A0D7-B3F56F6C9B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876" y="3134704"/>
            <a:ext cx="717724" cy="582633"/>
          </a:xfrm>
          <a:prstGeom prst="rect">
            <a:avLst/>
          </a:prstGeom>
        </p:spPr>
      </p:pic>
      <p:sp>
        <p:nvSpPr>
          <p:cNvPr id="65" name="Metin kutusu 11">
            <a:extLst>
              <a:ext uri="{FF2B5EF4-FFF2-40B4-BE49-F238E27FC236}">
                <a16:creationId xmlns:a16="http://schemas.microsoft.com/office/drawing/2014/main" id="{DB5A1EE8-67C9-4849-B11B-EC767B360D6B}"/>
              </a:ext>
            </a:extLst>
          </p:cNvPr>
          <p:cNvSpPr txBox="1"/>
          <p:nvPr/>
        </p:nvSpPr>
        <p:spPr>
          <a:xfrm>
            <a:off x="8097964" y="2199522"/>
            <a:ext cx="2384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Destekleme Eğitimi</a:t>
            </a:r>
          </a:p>
          <a:p>
            <a:pPr algn="ctr"/>
            <a:r>
              <a:rPr lang="tr-TR" sz="1400" b="1" i="1" dirty="0" err="1">
                <a:solidFill>
                  <a:srgbClr val="C00000"/>
                </a:solidFill>
              </a:rPr>
              <a:t>Back-up</a:t>
            </a:r>
            <a:r>
              <a:rPr lang="tr-TR" sz="1400" b="1" i="1" dirty="0">
                <a:solidFill>
                  <a:srgbClr val="C00000"/>
                </a:solidFill>
              </a:rPr>
              <a:t> Training</a:t>
            </a:r>
          </a:p>
        </p:txBody>
      </p:sp>
      <p:pic>
        <p:nvPicPr>
          <p:cNvPr id="66" name="Picture 32">
            <a:extLst>
              <a:ext uri="{FF2B5EF4-FFF2-40B4-BE49-F238E27FC236}">
                <a16:creationId xmlns:a16="http://schemas.microsoft.com/office/drawing/2014/main" id="{21A6DA2C-54AA-45BE-9659-9AF24D093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806" y="3961994"/>
            <a:ext cx="602259" cy="602259"/>
          </a:xfrm>
          <a:prstGeom prst="rect">
            <a:avLst/>
          </a:prstGeom>
        </p:spPr>
      </p:pic>
      <p:sp>
        <p:nvSpPr>
          <p:cNvPr id="67" name="Metin kutusu 7">
            <a:extLst>
              <a:ext uri="{FF2B5EF4-FFF2-40B4-BE49-F238E27FC236}">
                <a16:creationId xmlns:a16="http://schemas.microsoft.com/office/drawing/2014/main" id="{61B2906B-B958-4AE8-BFDB-345AE57F380C}"/>
              </a:ext>
            </a:extLst>
          </p:cNvPr>
          <p:cNvSpPr txBox="1"/>
          <p:nvPr/>
        </p:nvSpPr>
        <p:spPr>
          <a:xfrm>
            <a:off x="8808899" y="4090784"/>
            <a:ext cx="187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Taşıma Hizmeti</a:t>
            </a:r>
          </a:p>
          <a:p>
            <a:pPr algn="ctr"/>
            <a:r>
              <a:rPr lang="tr-TR" sz="1400" b="1" i="1" dirty="0" err="1">
                <a:solidFill>
                  <a:srgbClr val="C00000"/>
                </a:solidFill>
              </a:rPr>
              <a:t>Transportation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4EE99C90-62E3-4361-9984-7F1D3778EC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611" y="5327529"/>
            <a:ext cx="559024" cy="707808"/>
          </a:xfrm>
          <a:prstGeom prst="rect">
            <a:avLst/>
          </a:prstGeom>
        </p:spPr>
      </p:pic>
      <p:sp>
        <p:nvSpPr>
          <p:cNvPr id="69" name="Metin kutusu 9">
            <a:extLst>
              <a:ext uri="{FF2B5EF4-FFF2-40B4-BE49-F238E27FC236}">
                <a16:creationId xmlns:a16="http://schemas.microsoft.com/office/drawing/2014/main" id="{0FAE9AAC-6AB3-4D6F-B92E-AABA82D39C6E}"/>
              </a:ext>
            </a:extLst>
          </p:cNvPr>
          <p:cNvSpPr txBox="1"/>
          <p:nvPr/>
        </p:nvSpPr>
        <p:spPr>
          <a:xfrm>
            <a:off x="7365979" y="6080491"/>
            <a:ext cx="1900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Kırtasiye Desteği</a:t>
            </a:r>
          </a:p>
          <a:p>
            <a:pPr algn="ctr"/>
            <a:r>
              <a:rPr lang="tr-TR" sz="1400" b="1" i="1" dirty="0" err="1">
                <a:solidFill>
                  <a:srgbClr val="C00000"/>
                </a:solidFill>
              </a:rPr>
              <a:t>Stationery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for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Students</a:t>
            </a:r>
            <a:endParaRPr lang="tr-TR" sz="1400" b="1" i="1" dirty="0">
              <a:solidFill>
                <a:srgbClr val="C00000"/>
              </a:solidFill>
            </a:endParaRPr>
          </a:p>
        </p:txBody>
      </p:sp>
      <p:pic>
        <p:nvPicPr>
          <p:cNvPr id="70" name="Picture 65">
            <a:extLst>
              <a:ext uri="{FF2B5EF4-FFF2-40B4-BE49-F238E27FC236}">
                <a16:creationId xmlns:a16="http://schemas.microsoft.com/office/drawing/2014/main" id="{EE03B0F8-D84E-4D7F-A5E9-62C27A8C88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43" y="5430577"/>
            <a:ext cx="600500" cy="601112"/>
          </a:xfrm>
          <a:prstGeom prst="rect">
            <a:avLst/>
          </a:prstGeom>
        </p:spPr>
      </p:pic>
      <p:sp>
        <p:nvSpPr>
          <p:cNvPr id="71" name="Metin kutusu 11">
            <a:extLst>
              <a:ext uri="{FF2B5EF4-FFF2-40B4-BE49-F238E27FC236}">
                <a16:creationId xmlns:a16="http://schemas.microsoft.com/office/drawing/2014/main" id="{E6548EC5-E608-4997-890D-29764DF7376E}"/>
              </a:ext>
            </a:extLst>
          </p:cNvPr>
          <p:cNvSpPr txBox="1"/>
          <p:nvPr/>
        </p:nvSpPr>
        <p:spPr>
          <a:xfrm>
            <a:off x="5015014" y="6132106"/>
            <a:ext cx="21664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Materyal Geliştirme</a:t>
            </a:r>
          </a:p>
          <a:p>
            <a:pPr algn="ctr"/>
            <a:r>
              <a:rPr lang="tr-TR" sz="1400" b="1" i="1" dirty="0" err="1">
                <a:solidFill>
                  <a:srgbClr val="C00000"/>
                </a:solidFill>
              </a:rPr>
              <a:t>Developing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Educational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Material</a:t>
            </a:r>
            <a:endParaRPr lang="tr-TR" sz="1400" b="1" i="1" dirty="0">
              <a:solidFill>
                <a:srgbClr val="C00000"/>
              </a:solidFill>
            </a:endParaRPr>
          </a:p>
        </p:txBody>
      </p:sp>
      <p:pic>
        <p:nvPicPr>
          <p:cNvPr id="72" name="Picture 65">
            <a:extLst>
              <a:ext uri="{FF2B5EF4-FFF2-40B4-BE49-F238E27FC236}">
                <a16:creationId xmlns:a16="http://schemas.microsoft.com/office/drawing/2014/main" id="{EB680F96-598E-4736-B357-7F8109C142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94" y="5313730"/>
            <a:ext cx="600500" cy="601112"/>
          </a:xfrm>
          <a:prstGeom prst="rect">
            <a:avLst/>
          </a:prstGeom>
        </p:spPr>
      </p:pic>
      <p:sp>
        <p:nvSpPr>
          <p:cNvPr id="73" name="Metin kutusu 11">
            <a:extLst>
              <a:ext uri="{FF2B5EF4-FFF2-40B4-BE49-F238E27FC236}">
                <a16:creationId xmlns:a16="http://schemas.microsoft.com/office/drawing/2014/main" id="{92135878-B4F6-42D8-8417-7BDC97501607}"/>
              </a:ext>
            </a:extLst>
          </p:cNvPr>
          <p:cNvSpPr txBox="1"/>
          <p:nvPr/>
        </p:nvSpPr>
        <p:spPr>
          <a:xfrm>
            <a:off x="2832529" y="5797217"/>
            <a:ext cx="2166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Program Geliştirme </a:t>
            </a:r>
            <a:r>
              <a:rPr lang="tr-TR" sz="1400" b="1" i="1" dirty="0" err="1">
                <a:solidFill>
                  <a:srgbClr val="C00000"/>
                </a:solidFill>
              </a:rPr>
              <a:t>Developing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Curriculum</a:t>
            </a:r>
            <a:endParaRPr lang="tr-TR" sz="1400" b="1" i="1" dirty="0">
              <a:solidFill>
                <a:srgbClr val="C00000"/>
              </a:solidFill>
            </a:endParaRPr>
          </a:p>
        </p:txBody>
      </p:sp>
      <p:pic>
        <p:nvPicPr>
          <p:cNvPr id="74" name="Resim 73">
            <a:extLst>
              <a:ext uri="{FF2B5EF4-FFF2-40B4-BE49-F238E27FC236}">
                <a16:creationId xmlns:a16="http://schemas.microsoft.com/office/drawing/2014/main" id="{040C8098-D165-4530-8816-CEB702AB8F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87" y="4513424"/>
            <a:ext cx="780229" cy="780229"/>
          </a:xfrm>
          <a:prstGeom prst="rect">
            <a:avLst/>
          </a:prstGeom>
        </p:spPr>
      </p:pic>
      <p:sp>
        <p:nvSpPr>
          <p:cNvPr id="75" name="Metin kutusu 11">
            <a:extLst>
              <a:ext uri="{FF2B5EF4-FFF2-40B4-BE49-F238E27FC236}">
                <a16:creationId xmlns:a16="http://schemas.microsoft.com/office/drawing/2014/main" id="{72E7FBDD-AC76-4141-A3C3-FD537CFB4F0E}"/>
              </a:ext>
            </a:extLst>
          </p:cNvPr>
          <p:cNvSpPr txBox="1"/>
          <p:nvPr/>
        </p:nvSpPr>
        <p:spPr>
          <a:xfrm>
            <a:off x="823425" y="4660179"/>
            <a:ext cx="2529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Rehberlik ve Psikolojik Danışmanlık Hizmetleri</a:t>
            </a:r>
          </a:p>
          <a:p>
            <a:pPr algn="ctr"/>
            <a:r>
              <a:rPr lang="tr-TR" sz="1400" b="1" i="1" dirty="0" err="1">
                <a:solidFill>
                  <a:srgbClr val="C00000"/>
                </a:solidFill>
              </a:rPr>
              <a:t>Guidance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and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Counselling</a:t>
            </a:r>
            <a:r>
              <a:rPr lang="tr-TR" sz="1400" b="1" i="1" dirty="0">
                <a:solidFill>
                  <a:srgbClr val="C00000"/>
                </a:solidFill>
              </a:rPr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400865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8 Metin kutusu"/>
          <p:cNvSpPr txBox="1"/>
          <p:nvPr/>
        </p:nvSpPr>
        <p:spPr>
          <a:xfrm>
            <a:off x="0" y="175374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E61E25"/>
                </a:solidFill>
              </a:rPr>
              <a:t>PIKTES FAALİYETLERİ</a:t>
            </a:r>
          </a:p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002060"/>
                </a:solidFill>
              </a:rPr>
              <a:t>PIKTES ACTIVITIES</a:t>
            </a:r>
          </a:p>
        </p:txBody>
      </p:sp>
      <p:sp>
        <p:nvSpPr>
          <p:cNvPr id="76" name="Yuvarlatılmış Dikdörtgen 4">
            <a:extLst>
              <a:ext uri="{FF2B5EF4-FFF2-40B4-BE49-F238E27FC236}">
                <a16:creationId xmlns:a16="http://schemas.microsoft.com/office/drawing/2014/main" id="{793673DD-FBA2-40E3-937D-E7F3FE1A4326}"/>
              </a:ext>
            </a:extLst>
          </p:cNvPr>
          <p:cNvSpPr/>
          <p:nvPr/>
        </p:nvSpPr>
        <p:spPr>
          <a:xfrm>
            <a:off x="5537200" y="3648331"/>
            <a:ext cx="1571106" cy="97258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PIKTES</a:t>
            </a:r>
            <a:endParaRPr lang="tr-TR" sz="2400" b="1" dirty="0">
              <a:solidFill>
                <a:prstClr val="white"/>
              </a:solidFill>
            </a:endParaRPr>
          </a:p>
        </p:txBody>
      </p:sp>
      <p:cxnSp>
        <p:nvCxnSpPr>
          <p:cNvPr id="77" name="Düz Ok Bağlayıcısı 46">
            <a:extLst>
              <a:ext uri="{FF2B5EF4-FFF2-40B4-BE49-F238E27FC236}">
                <a16:creationId xmlns:a16="http://schemas.microsoft.com/office/drawing/2014/main" id="{0063A846-C68C-4CF8-9A8C-958CBE7A04E7}"/>
              </a:ext>
            </a:extLst>
          </p:cNvPr>
          <p:cNvCxnSpPr/>
          <p:nvPr/>
        </p:nvCxnSpPr>
        <p:spPr>
          <a:xfrm flipH="1">
            <a:off x="5629735" y="4716819"/>
            <a:ext cx="269326" cy="69189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" name="Düz Ok Bağlayıcısı 77">
            <a:extLst>
              <a:ext uri="{FF2B5EF4-FFF2-40B4-BE49-F238E27FC236}">
                <a16:creationId xmlns:a16="http://schemas.microsoft.com/office/drawing/2014/main" id="{E9F6863C-C320-4A9B-892B-3F0F1C211B10}"/>
              </a:ext>
            </a:extLst>
          </p:cNvPr>
          <p:cNvCxnSpPr/>
          <p:nvPr/>
        </p:nvCxnSpPr>
        <p:spPr>
          <a:xfrm flipH="1" flipV="1">
            <a:off x="4443199" y="3358941"/>
            <a:ext cx="989228" cy="35571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" name="Düz Ok Bağlayıcısı 46">
            <a:extLst>
              <a:ext uri="{FF2B5EF4-FFF2-40B4-BE49-F238E27FC236}">
                <a16:creationId xmlns:a16="http://schemas.microsoft.com/office/drawing/2014/main" id="{FC77BAE4-6A12-4520-A4F9-229D2F9B0E62}"/>
              </a:ext>
            </a:extLst>
          </p:cNvPr>
          <p:cNvCxnSpPr/>
          <p:nvPr/>
        </p:nvCxnSpPr>
        <p:spPr>
          <a:xfrm flipH="1">
            <a:off x="4627788" y="4403239"/>
            <a:ext cx="844802" cy="5015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0" name="Düz Ok Bağlayıcısı 46">
            <a:extLst>
              <a:ext uri="{FF2B5EF4-FFF2-40B4-BE49-F238E27FC236}">
                <a16:creationId xmlns:a16="http://schemas.microsoft.com/office/drawing/2014/main" id="{ED49AEC3-588E-40E6-9B7E-67D7AA6E227B}"/>
              </a:ext>
            </a:extLst>
          </p:cNvPr>
          <p:cNvCxnSpPr/>
          <p:nvPr/>
        </p:nvCxnSpPr>
        <p:spPr>
          <a:xfrm flipV="1">
            <a:off x="7150474" y="3983311"/>
            <a:ext cx="936834" cy="1812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1" name="Picture 73">
            <a:extLst>
              <a:ext uri="{FF2B5EF4-FFF2-40B4-BE49-F238E27FC236}">
                <a16:creationId xmlns:a16="http://schemas.microsoft.com/office/drawing/2014/main" id="{C4F3A9D4-1D90-4686-82F8-AA6C5AF3E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12" y="4678909"/>
            <a:ext cx="698737" cy="698737"/>
          </a:xfrm>
          <a:prstGeom prst="rect">
            <a:avLst/>
          </a:prstGeom>
        </p:spPr>
      </p:pic>
      <p:cxnSp>
        <p:nvCxnSpPr>
          <p:cNvPr id="82" name="Düz Ok Bağlayıcısı 46">
            <a:extLst>
              <a:ext uri="{FF2B5EF4-FFF2-40B4-BE49-F238E27FC236}">
                <a16:creationId xmlns:a16="http://schemas.microsoft.com/office/drawing/2014/main" id="{72C4ED9C-1E5C-47EF-BB8C-39A73FED89CA}"/>
              </a:ext>
            </a:extLst>
          </p:cNvPr>
          <p:cNvCxnSpPr/>
          <p:nvPr/>
        </p:nvCxnSpPr>
        <p:spPr>
          <a:xfrm>
            <a:off x="6969167" y="4707448"/>
            <a:ext cx="354401" cy="69108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3" name="Metin kutusu 11">
            <a:extLst>
              <a:ext uri="{FF2B5EF4-FFF2-40B4-BE49-F238E27FC236}">
                <a16:creationId xmlns:a16="http://schemas.microsoft.com/office/drawing/2014/main" id="{AEA546CE-2891-4BC8-A568-CE66ED8304E1}"/>
              </a:ext>
            </a:extLst>
          </p:cNvPr>
          <p:cNvSpPr txBox="1"/>
          <p:nvPr/>
        </p:nvSpPr>
        <p:spPr>
          <a:xfrm>
            <a:off x="7618822" y="5887086"/>
            <a:ext cx="202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Güvenlik Hizmeti</a:t>
            </a:r>
          </a:p>
          <a:p>
            <a:pPr algn="ctr"/>
            <a:r>
              <a:rPr lang="tr-TR" sz="1400" b="1" i="1" dirty="0">
                <a:solidFill>
                  <a:srgbClr val="C00000"/>
                </a:solidFill>
              </a:rPr>
              <a:t>Security Service</a:t>
            </a:r>
          </a:p>
        </p:txBody>
      </p:sp>
      <p:cxnSp>
        <p:nvCxnSpPr>
          <p:cNvPr id="84" name="Düz Ok Bağlayıcısı 46">
            <a:extLst>
              <a:ext uri="{FF2B5EF4-FFF2-40B4-BE49-F238E27FC236}">
                <a16:creationId xmlns:a16="http://schemas.microsoft.com/office/drawing/2014/main" id="{03700B22-521E-4D57-92FE-74CD1056F887}"/>
              </a:ext>
            </a:extLst>
          </p:cNvPr>
          <p:cNvCxnSpPr/>
          <p:nvPr/>
        </p:nvCxnSpPr>
        <p:spPr>
          <a:xfrm flipV="1">
            <a:off x="7178298" y="3280288"/>
            <a:ext cx="580915" cy="32549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5" name="Picture 78">
            <a:extLst>
              <a:ext uri="{FF2B5EF4-FFF2-40B4-BE49-F238E27FC236}">
                <a16:creationId xmlns:a16="http://schemas.microsoft.com/office/drawing/2014/main" id="{2F78EC17-08BB-4FAA-96D1-3CE5A2197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28" y="5140183"/>
            <a:ext cx="1310525" cy="978525"/>
          </a:xfrm>
          <a:prstGeom prst="rect">
            <a:avLst/>
          </a:prstGeom>
        </p:spPr>
      </p:pic>
      <p:sp>
        <p:nvSpPr>
          <p:cNvPr id="86" name="Metin kutusu 25">
            <a:extLst>
              <a:ext uri="{FF2B5EF4-FFF2-40B4-BE49-F238E27FC236}">
                <a16:creationId xmlns:a16="http://schemas.microsoft.com/office/drawing/2014/main" id="{65117F74-88A6-4D4E-9BFE-AE1D20D18762}"/>
              </a:ext>
            </a:extLst>
          </p:cNvPr>
          <p:cNvSpPr txBox="1"/>
          <p:nvPr/>
        </p:nvSpPr>
        <p:spPr>
          <a:xfrm>
            <a:off x="8172437" y="1922908"/>
            <a:ext cx="2569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C00000"/>
                </a:solidFill>
              </a:rPr>
              <a:t>İdar</a:t>
            </a:r>
            <a:r>
              <a:rPr lang="tr-TR" sz="1400" b="1" dirty="0">
                <a:solidFill>
                  <a:srgbClr val="C00000"/>
                </a:solidFill>
              </a:rPr>
              <a:t>i Personel Eğitimi</a:t>
            </a:r>
          </a:p>
          <a:p>
            <a:pPr algn="ctr"/>
            <a:r>
              <a:rPr lang="tr-TR" sz="1400" b="1" i="1" dirty="0">
                <a:solidFill>
                  <a:srgbClr val="C00000"/>
                </a:solidFill>
              </a:rPr>
              <a:t>Training </a:t>
            </a:r>
            <a:r>
              <a:rPr lang="tr-TR" sz="1400" b="1" i="1" dirty="0" err="1">
                <a:solidFill>
                  <a:srgbClr val="C00000"/>
                </a:solidFill>
              </a:rPr>
              <a:t>for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Administrative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Staff</a:t>
            </a:r>
            <a:endParaRPr lang="tr-TR" sz="1400" b="1" i="1" dirty="0">
              <a:solidFill>
                <a:srgbClr val="C00000"/>
              </a:solidFill>
            </a:endParaRPr>
          </a:p>
        </p:txBody>
      </p:sp>
      <p:pic>
        <p:nvPicPr>
          <p:cNvPr id="87" name="Picture 85">
            <a:extLst>
              <a:ext uri="{FF2B5EF4-FFF2-40B4-BE49-F238E27FC236}">
                <a16:creationId xmlns:a16="http://schemas.microsoft.com/office/drawing/2014/main" id="{8F2D3BE7-88EC-4207-AEAB-39E86410F7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464" y="1872172"/>
            <a:ext cx="702426" cy="703142"/>
          </a:xfrm>
          <a:prstGeom prst="rect">
            <a:avLst/>
          </a:prstGeom>
        </p:spPr>
      </p:pic>
      <p:sp>
        <p:nvSpPr>
          <p:cNvPr id="88" name="Metin kutusu 11">
            <a:extLst>
              <a:ext uri="{FF2B5EF4-FFF2-40B4-BE49-F238E27FC236}">
                <a16:creationId xmlns:a16="http://schemas.microsoft.com/office/drawing/2014/main" id="{3D8713C7-A599-471B-A0F3-1B37A1EB203F}"/>
              </a:ext>
            </a:extLst>
          </p:cNvPr>
          <p:cNvSpPr txBox="1"/>
          <p:nvPr/>
        </p:nvSpPr>
        <p:spPr>
          <a:xfrm>
            <a:off x="3773189" y="1277004"/>
            <a:ext cx="221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İzleme ve Değerlendirme </a:t>
            </a:r>
            <a:r>
              <a:rPr lang="tr-TR" sz="1400" b="1" i="1" dirty="0" err="1">
                <a:solidFill>
                  <a:srgbClr val="C00000"/>
                </a:solidFill>
              </a:rPr>
              <a:t>Monitoring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and</a:t>
            </a:r>
            <a:r>
              <a:rPr lang="tr-TR" sz="1400" b="1" i="1" dirty="0">
                <a:solidFill>
                  <a:srgbClr val="C00000"/>
                </a:solidFill>
              </a:rPr>
              <a:t> Evaluation</a:t>
            </a:r>
          </a:p>
        </p:txBody>
      </p:sp>
      <p:cxnSp>
        <p:nvCxnSpPr>
          <p:cNvPr id="89" name="Düz Ok Bağlayıcısı 46">
            <a:extLst>
              <a:ext uri="{FF2B5EF4-FFF2-40B4-BE49-F238E27FC236}">
                <a16:creationId xmlns:a16="http://schemas.microsoft.com/office/drawing/2014/main" id="{79EF7061-A4D3-4FC5-B1A3-183D7CA15B0D}"/>
              </a:ext>
            </a:extLst>
          </p:cNvPr>
          <p:cNvCxnSpPr/>
          <p:nvPr/>
        </p:nvCxnSpPr>
        <p:spPr>
          <a:xfrm>
            <a:off x="6353034" y="4815429"/>
            <a:ext cx="36093" cy="68665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0" name="Düz Ok Bağlayıcısı 46">
            <a:extLst>
              <a:ext uri="{FF2B5EF4-FFF2-40B4-BE49-F238E27FC236}">
                <a16:creationId xmlns:a16="http://schemas.microsoft.com/office/drawing/2014/main" id="{24C72365-629F-4D38-8ACE-C7F4400A76E7}"/>
              </a:ext>
            </a:extLst>
          </p:cNvPr>
          <p:cNvCxnSpPr/>
          <p:nvPr/>
        </p:nvCxnSpPr>
        <p:spPr>
          <a:xfrm>
            <a:off x="7267222" y="4439770"/>
            <a:ext cx="739212" cy="42843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1" name="Metin kutusu 11">
            <a:extLst>
              <a:ext uri="{FF2B5EF4-FFF2-40B4-BE49-F238E27FC236}">
                <a16:creationId xmlns:a16="http://schemas.microsoft.com/office/drawing/2014/main" id="{8D192B10-B161-4700-A560-6CC58D59C097}"/>
              </a:ext>
            </a:extLst>
          </p:cNvPr>
          <p:cNvSpPr txBox="1"/>
          <p:nvPr/>
        </p:nvSpPr>
        <p:spPr>
          <a:xfrm>
            <a:off x="2806880" y="5879678"/>
            <a:ext cx="291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Araştırma Faaliyetleri</a:t>
            </a:r>
          </a:p>
          <a:p>
            <a:pPr algn="ctr"/>
            <a:r>
              <a:rPr lang="tr-TR" sz="1400" b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Research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Activities</a:t>
            </a:r>
            <a:endParaRPr lang="tr-TR" sz="1400" b="1" i="1" dirty="0">
              <a:solidFill>
                <a:srgbClr val="C00000"/>
              </a:solidFill>
            </a:endParaRPr>
          </a:p>
        </p:txBody>
      </p:sp>
      <p:pic>
        <p:nvPicPr>
          <p:cNvPr id="92" name="Picture 34">
            <a:extLst>
              <a:ext uri="{FF2B5EF4-FFF2-40B4-BE49-F238E27FC236}">
                <a16:creationId xmlns:a16="http://schemas.microsoft.com/office/drawing/2014/main" id="{9D26584F-67B6-42E6-BC78-249A61C80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366" y="2164783"/>
            <a:ext cx="649799" cy="505215"/>
          </a:xfrm>
          <a:prstGeom prst="rect">
            <a:avLst/>
          </a:prstGeom>
        </p:spPr>
      </p:pic>
      <p:pic>
        <p:nvPicPr>
          <p:cNvPr id="93" name="Picture 36">
            <a:extLst>
              <a:ext uri="{FF2B5EF4-FFF2-40B4-BE49-F238E27FC236}">
                <a16:creationId xmlns:a16="http://schemas.microsoft.com/office/drawing/2014/main" id="{1B51B07A-8702-4C75-B6A5-C61CD0B056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528" y="3934597"/>
            <a:ext cx="669928" cy="615240"/>
          </a:xfrm>
          <a:prstGeom prst="rect">
            <a:avLst/>
          </a:prstGeom>
        </p:spPr>
      </p:pic>
      <p:cxnSp>
        <p:nvCxnSpPr>
          <p:cNvPr id="94" name="Düz Ok Bağlayıcısı 46">
            <a:extLst>
              <a:ext uri="{FF2B5EF4-FFF2-40B4-BE49-F238E27FC236}">
                <a16:creationId xmlns:a16="http://schemas.microsoft.com/office/drawing/2014/main" id="{DFD99405-D663-4BFE-9770-6FDE1E532787}"/>
              </a:ext>
            </a:extLst>
          </p:cNvPr>
          <p:cNvCxnSpPr/>
          <p:nvPr/>
        </p:nvCxnSpPr>
        <p:spPr>
          <a:xfrm flipH="1">
            <a:off x="4244969" y="4029079"/>
            <a:ext cx="1161267" cy="8397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5" name="Düz Ok Bağlayıcısı 94">
            <a:extLst>
              <a:ext uri="{FF2B5EF4-FFF2-40B4-BE49-F238E27FC236}">
                <a16:creationId xmlns:a16="http://schemas.microsoft.com/office/drawing/2014/main" id="{ABEC16ED-735D-4435-A91F-AA1C7FDE374C}"/>
              </a:ext>
            </a:extLst>
          </p:cNvPr>
          <p:cNvCxnSpPr/>
          <p:nvPr/>
        </p:nvCxnSpPr>
        <p:spPr>
          <a:xfrm flipH="1" flipV="1">
            <a:off x="5006887" y="2727712"/>
            <a:ext cx="668711" cy="77450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6" name="Düz Ok Bağlayıcısı 95">
            <a:extLst>
              <a:ext uri="{FF2B5EF4-FFF2-40B4-BE49-F238E27FC236}">
                <a16:creationId xmlns:a16="http://schemas.microsoft.com/office/drawing/2014/main" id="{2953151E-357D-499C-97C6-75CAF165EBF6}"/>
              </a:ext>
            </a:extLst>
          </p:cNvPr>
          <p:cNvCxnSpPr/>
          <p:nvPr/>
        </p:nvCxnSpPr>
        <p:spPr>
          <a:xfrm flipH="1" flipV="1">
            <a:off x="5848107" y="2611418"/>
            <a:ext cx="114352" cy="84486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7" name="Düz Ok Bağlayıcısı 96">
            <a:extLst>
              <a:ext uri="{FF2B5EF4-FFF2-40B4-BE49-F238E27FC236}">
                <a16:creationId xmlns:a16="http://schemas.microsoft.com/office/drawing/2014/main" id="{09AFAEF2-C6A7-4539-9096-432574044D19}"/>
              </a:ext>
            </a:extLst>
          </p:cNvPr>
          <p:cNvCxnSpPr/>
          <p:nvPr/>
        </p:nvCxnSpPr>
        <p:spPr>
          <a:xfrm flipV="1">
            <a:off x="6473034" y="2648657"/>
            <a:ext cx="188616" cy="78629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8" name="Düz Ok Bağlayıcısı 97">
            <a:extLst>
              <a:ext uri="{FF2B5EF4-FFF2-40B4-BE49-F238E27FC236}">
                <a16:creationId xmlns:a16="http://schemas.microsoft.com/office/drawing/2014/main" id="{293B6790-3669-4597-950E-07D92DE12F32}"/>
              </a:ext>
            </a:extLst>
          </p:cNvPr>
          <p:cNvCxnSpPr/>
          <p:nvPr/>
        </p:nvCxnSpPr>
        <p:spPr>
          <a:xfrm flipV="1">
            <a:off x="6896446" y="2581507"/>
            <a:ext cx="427122" cy="78473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9" name="Resim 98">
            <a:extLst>
              <a:ext uri="{FF2B5EF4-FFF2-40B4-BE49-F238E27FC236}">
                <a16:creationId xmlns:a16="http://schemas.microsoft.com/office/drawing/2014/main" id="{38A049E1-E7E9-4774-862A-27631410A5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43" y="2734640"/>
            <a:ext cx="828675" cy="828675"/>
          </a:xfrm>
          <a:prstGeom prst="rect">
            <a:avLst/>
          </a:prstGeom>
        </p:spPr>
      </p:pic>
      <p:sp>
        <p:nvSpPr>
          <p:cNvPr id="100" name="Metin kutusu 11">
            <a:extLst>
              <a:ext uri="{FF2B5EF4-FFF2-40B4-BE49-F238E27FC236}">
                <a16:creationId xmlns:a16="http://schemas.microsoft.com/office/drawing/2014/main" id="{51F07238-BC9F-442D-BF84-A04169E0A7E0}"/>
              </a:ext>
            </a:extLst>
          </p:cNvPr>
          <p:cNvSpPr txBox="1"/>
          <p:nvPr/>
        </p:nvSpPr>
        <p:spPr>
          <a:xfrm>
            <a:off x="8162046" y="2838178"/>
            <a:ext cx="3169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Uluslararası Konferans</a:t>
            </a:r>
          </a:p>
          <a:p>
            <a:pPr algn="ctr"/>
            <a:r>
              <a:rPr lang="tr-TR" sz="1400" b="1" i="1" dirty="0">
                <a:solidFill>
                  <a:srgbClr val="C00000"/>
                </a:solidFill>
              </a:rPr>
              <a:t>International Conference</a:t>
            </a:r>
          </a:p>
        </p:txBody>
      </p:sp>
      <p:pic>
        <p:nvPicPr>
          <p:cNvPr id="101" name="Picture 23">
            <a:extLst>
              <a:ext uri="{FF2B5EF4-FFF2-40B4-BE49-F238E27FC236}">
                <a16:creationId xmlns:a16="http://schemas.microsoft.com/office/drawing/2014/main" id="{52EADEF2-C896-47AE-BF0D-AFF9FC18CA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86" y="3748210"/>
            <a:ext cx="641809" cy="622879"/>
          </a:xfrm>
          <a:prstGeom prst="rect">
            <a:avLst/>
          </a:prstGeom>
        </p:spPr>
      </p:pic>
      <p:sp>
        <p:nvSpPr>
          <p:cNvPr id="102" name="Metin kutusu 11">
            <a:extLst>
              <a:ext uri="{FF2B5EF4-FFF2-40B4-BE49-F238E27FC236}">
                <a16:creationId xmlns:a16="http://schemas.microsoft.com/office/drawing/2014/main" id="{9B860F63-8988-43A0-8467-68594FCEB0D7}"/>
              </a:ext>
            </a:extLst>
          </p:cNvPr>
          <p:cNvSpPr txBox="1"/>
          <p:nvPr/>
        </p:nvSpPr>
        <p:spPr>
          <a:xfrm>
            <a:off x="8686018" y="3604223"/>
            <a:ext cx="2917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Paydaşlarla Koordinasyon Toplantıları</a:t>
            </a:r>
          </a:p>
          <a:p>
            <a:pPr algn="ctr"/>
            <a:r>
              <a:rPr lang="tr-TR" sz="1400" b="1" i="1" dirty="0" err="1">
                <a:solidFill>
                  <a:srgbClr val="C00000"/>
                </a:solidFill>
              </a:rPr>
              <a:t>Coordination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Meetings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with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Stakeholders</a:t>
            </a:r>
            <a:endParaRPr lang="tr-TR" sz="1400" b="1" i="1" dirty="0">
              <a:solidFill>
                <a:srgbClr val="C00000"/>
              </a:solidFill>
            </a:endParaRPr>
          </a:p>
        </p:txBody>
      </p:sp>
      <p:sp>
        <p:nvSpPr>
          <p:cNvPr id="103" name="Metin kutusu 9">
            <a:extLst>
              <a:ext uri="{FF2B5EF4-FFF2-40B4-BE49-F238E27FC236}">
                <a16:creationId xmlns:a16="http://schemas.microsoft.com/office/drawing/2014/main" id="{9ED41848-5CFD-4A4F-9C82-54596BB4A3A9}"/>
              </a:ext>
            </a:extLst>
          </p:cNvPr>
          <p:cNvSpPr txBox="1"/>
          <p:nvPr/>
        </p:nvSpPr>
        <p:spPr>
          <a:xfrm>
            <a:off x="1688951" y="5067906"/>
            <a:ext cx="2210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Aile Bilgilendirme</a:t>
            </a:r>
          </a:p>
          <a:p>
            <a:pPr algn="ctr"/>
            <a:r>
              <a:rPr lang="tr-TR" sz="1400" b="1" i="1" dirty="0" err="1">
                <a:solidFill>
                  <a:srgbClr val="C00000"/>
                </a:solidFill>
              </a:rPr>
              <a:t>Informing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Families</a:t>
            </a:r>
            <a:endParaRPr lang="tr-TR" sz="1400" b="1" i="1" dirty="0">
              <a:solidFill>
                <a:srgbClr val="C00000"/>
              </a:solidFill>
            </a:endParaRPr>
          </a:p>
        </p:txBody>
      </p:sp>
      <p:pic>
        <p:nvPicPr>
          <p:cNvPr id="104" name="Picture 61">
            <a:extLst>
              <a:ext uri="{FF2B5EF4-FFF2-40B4-BE49-F238E27FC236}">
                <a16:creationId xmlns:a16="http://schemas.microsoft.com/office/drawing/2014/main" id="{9BC7AD65-FE3E-41B2-BAF7-E389CDD499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79" y="4844349"/>
            <a:ext cx="740817" cy="740817"/>
          </a:xfrm>
          <a:prstGeom prst="rect">
            <a:avLst/>
          </a:prstGeom>
        </p:spPr>
      </p:pic>
      <p:sp>
        <p:nvSpPr>
          <p:cNvPr id="105" name="Metin kutusu 11">
            <a:extLst>
              <a:ext uri="{FF2B5EF4-FFF2-40B4-BE49-F238E27FC236}">
                <a16:creationId xmlns:a16="http://schemas.microsoft.com/office/drawing/2014/main" id="{A183249E-72CA-4B13-B2A9-715BCA336098}"/>
              </a:ext>
            </a:extLst>
          </p:cNvPr>
          <p:cNvSpPr txBox="1"/>
          <p:nvPr/>
        </p:nvSpPr>
        <p:spPr>
          <a:xfrm>
            <a:off x="253577" y="3922982"/>
            <a:ext cx="310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Öğrenciler için Sosyal Uyum Faaliyetleri</a:t>
            </a:r>
          </a:p>
          <a:p>
            <a:pPr algn="ctr"/>
            <a:r>
              <a:rPr lang="tr-TR" sz="1400" b="1" i="1" dirty="0" err="1">
                <a:solidFill>
                  <a:srgbClr val="C00000"/>
                </a:solidFill>
              </a:rPr>
              <a:t>Social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Cohesion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Activities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for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Students</a:t>
            </a:r>
            <a:endParaRPr lang="tr-TR" sz="1400" b="1" i="1" dirty="0">
              <a:solidFill>
                <a:srgbClr val="C00000"/>
              </a:solidFill>
            </a:endParaRPr>
          </a:p>
        </p:txBody>
      </p:sp>
      <p:pic>
        <p:nvPicPr>
          <p:cNvPr id="106" name="Resim 105">
            <a:extLst>
              <a:ext uri="{FF2B5EF4-FFF2-40B4-BE49-F238E27FC236}">
                <a16:creationId xmlns:a16="http://schemas.microsoft.com/office/drawing/2014/main" id="{FBF8BD46-81FB-459C-B8D5-11BF46C33B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5" y="1928577"/>
            <a:ext cx="661092" cy="511883"/>
          </a:xfrm>
          <a:prstGeom prst="rect">
            <a:avLst/>
          </a:prstGeom>
        </p:spPr>
      </p:pic>
      <p:sp>
        <p:nvSpPr>
          <p:cNvPr id="107" name="Metin kutusu 25">
            <a:extLst>
              <a:ext uri="{FF2B5EF4-FFF2-40B4-BE49-F238E27FC236}">
                <a16:creationId xmlns:a16="http://schemas.microsoft.com/office/drawing/2014/main" id="{E175D53A-8B40-418C-BD33-2C6EA2D54914}"/>
              </a:ext>
            </a:extLst>
          </p:cNvPr>
          <p:cNvSpPr txBox="1"/>
          <p:nvPr/>
        </p:nvSpPr>
        <p:spPr>
          <a:xfrm>
            <a:off x="6262086" y="1273263"/>
            <a:ext cx="1774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Öğretmen Eğitimi</a:t>
            </a:r>
          </a:p>
          <a:p>
            <a:pPr algn="ctr"/>
            <a:r>
              <a:rPr lang="tr-TR" sz="1400" b="1" i="1" dirty="0" err="1">
                <a:solidFill>
                  <a:srgbClr val="C00000"/>
                </a:solidFill>
              </a:rPr>
              <a:t>Teacher’s</a:t>
            </a:r>
            <a:r>
              <a:rPr lang="tr-TR" sz="1400" b="1" i="1" dirty="0">
                <a:solidFill>
                  <a:srgbClr val="C00000"/>
                </a:solidFill>
              </a:rPr>
              <a:t> Training</a:t>
            </a:r>
          </a:p>
        </p:txBody>
      </p:sp>
      <p:pic>
        <p:nvPicPr>
          <p:cNvPr id="108" name="Picture 36">
            <a:extLst>
              <a:ext uri="{FF2B5EF4-FFF2-40B4-BE49-F238E27FC236}">
                <a16:creationId xmlns:a16="http://schemas.microsoft.com/office/drawing/2014/main" id="{19E699C1-C465-4311-9A8C-D1BBD20B4F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223" y="3099299"/>
            <a:ext cx="669928" cy="615240"/>
          </a:xfrm>
          <a:prstGeom prst="rect">
            <a:avLst/>
          </a:prstGeom>
        </p:spPr>
      </p:pic>
      <p:sp>
        <p:nvSpPr>
          <p:cNvPr id="109" name="Metin kutusu 11">
            <a:extLst>
              <a:ext uri="{FF2B5EF4-FFF2-40B4-BE49-F238E27FC236}">
                <a16:creationId xmlns:a16="http://schemas.microsoft.com/office/drawing/2014/main" id="{3EBF840F-D5DB-45A9-86BB-0ED5D4A8804D}"/>
              </a:ext>
            </a:extLst>
          </p:cNvPr>
          <p:cNvSpPr txBox="1"/>
          <p:nvPr/>
        </p:nvSpPr>
        <p:spPr>
          <a:xfrm>
            <a:off x="186869" y="2911730"/>
            <a:ext cx="3239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Ebeveynler için Sosyal Uyum Faaliyetleri</a:t>
            </a:r>
          </a:p>
          <a:p>
            <a:pPr algn="ctr"/>
            <a:r>
              <a:rPr lang="tr-TR" sz="1400" b="1" i="1" dirty="0" err="1">
                <a:solidFill>
                  <a:srgbClr val="C00000"/>
                </a:solidFill>
              </a:rPr>
              <a:t>Social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Cohesion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Activities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for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Parents</a:t>
            </a:r>
            <a:endParaRPr lang="tr-TR" sz="1400" b="1" i="1" dirty="0">
              <a:solidFill>
                <a:srgbClr val="C00000"/>
              </a:solidFill>
            </a:endParaRPr>
          </a:p>
        </p:txBody>
      </p:sp>
      <p:sp>
        <p:nvSpPr>
          <p:cNvPr id="110" name="Metin kutusu 11">
            <a:extLst>
              <a:ext uri="{FF2B5EF4-FFF2-40B4-BE49-F238E27FC236}">
                <a16:creationId xmlns:a16="http://schemas.microsoft.com/office/drawing/2014/main" id="{8FA8DC0C-7C11-4FB4-B2FB-67B8CEEC58AC}"/>
              </a:ext>
            </a:extLst>
          </p:cNvPr>
          <p:cNvSpPr txBox="1"/>
          <p:nvPr/>
        </p:nvSpPr>
        <p:spPr>
          <a:xfrm>
            <a:off x="1280201" y="1953687"/>
            <a:ext cx="291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Ekipman Desteği</a:t>
            </a:r>
          </a:p>
          <a:p>
            <a:pPr algn="ctr"/>
            <a:r>
              <a:rPr lang="tr-TR" sz="1400" b="1" i="1" dirty="0" err="1">
                <a:solidFill>
                  <a:srgbClr val="C00000"/>
                </a:solidFill>
              </a:rPr>
              <a:t>Provision</a:t>
            </a:r>
            <a:r>
              <a:rPr lang="tr-TR" sz="1400" b="1" i="1" dirty="0">
                <a:solidFill>
                  <a:srgbClr val="C00000"/>
                </a:solidFill>
              </a:rPr>
              <a:t> of </a:t>
            </a:r>
            <a:r>
              <a:rPr lang="tr-TR" sz="1400" b="1" i="1" dirty="0" err="1">
                <a:solidFill>
                  <a:srgbClr val="C00000"/>
                </a:solidFill>
              </a:rPr>
              <a:t>Equipment</a:t>
            </a:r>
            <a:endParaRPr lang="tr-TR" sz="1400" b="1" i="1" dirty="0">
              <a:solidFill>
                <a:srgbClr val="C00000"/>
              </a:solidFill>
            </a:endParaRPr>
          </a:p>
        </p:txBody>
      </p:sp>
      <p:sp>
        <p:nvSpPr>
          <p:cNvPr id="111" name="Metin kutusu 11">
            <a:extLst>
              <a:ext uri="{FF2B5EF4-FFF2-40B4-BE49-F238E27FC236}">
                <a16:creationId xmlns:a16="http://schemas.microsoft.com/office/drawing/2014/main" id="{E6D01A8E-9C19-40E1-8765-B6B20956EE3D}"/>
              </a:ext>
            </a:extLst>
          </p:cNvPr>
          <p:cNvSpPr txBox="1"/>
          <p:nvPr/>
        </p:nvSpPr>
        <p:spPr>
          <a:xfrm>
            <a:off x="5138627" y="6298628"/>
            <a:ext cx="3033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Pilot: Ebeveynler için Türkçe</a:t>
            </a:r>
          </a:p>
          <a:p>
            <a:pPr algn="ctr"/>
            <a:r>
              <a:rPr lang="tr-TR" sz="1400" b="1" i="1" dirty="0">
                <a:solidFill>
                  <a:srgbClr val="C00000"/>
                </a:solidFill>
              </a:rPr>
              <a:t>Pilot: TR </a:t>
            </a:r>
            <a:r>
              <a:rPr lang="tr-TR" sz="1400" b="1" i="1" dirty="0" err="1">
                <a:solidFill>
                  <a:srgbClr val="C00000"/>
                </a:solidFill>
              </a:rPr>
              <a:t>for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Parents</a:t>
            </a:r>
            <a:endParaRPr lang="tr-TR" sz="1400" b="1" i="1" dirty="0">
              <a:solidFill>
                <a:srgbClr val="C00000"/>
              </a:solidFill>
            </a:endParaRPr>
          </a:p>
        </p:txBody>
      </p:sp>
      <p:sp>
        <p:nvSpPr>
          <p:cNvPr id="112" name="Metin kutusu 11">
            <a:extLst>
              <a:ext uri="{FF2B5EF4-FFF2-40B4-BE49-F238E27FC236}">
                <a16:creationId xmlns:a16="http://schemas.microsoft.com/office/drawing/2014/main" id="{42181817-DBB6-4852-A225-12D8824FCAD3}"/>
              </a:ext>
            </a:extLst>
          </p:cNvPr>
          <p:cNvSpPr txBox="1"/>
          <p:nvPr/>
        </p:nvSpPr>
        <p:spPr>
          <a:xfrm>
            <a:off x="8685352" y="4953147"/>
            <a:ext cx="202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C00000"/>
                </a:solidFill>
              </a:rPr>
              <a:t>Temizlik Hizmeti </a:t>
            </a:r>
            <a:r>
              <a:rPr lang="tr-TR" sz="1400" b="1" i="1" dirty="0" err="1">
                <a:solidFill>
                  <a:srgbClr val="C00000"/>
                </a:solidFill>
              </a:rPr>
              <a:t>Cleaning</a:t>
            </a:r>
            <a:r>
              <a:rPr lang="tr-TR" sz="1400" b="1" i="1" dirty="0">
                <a:solidFill>
                  <a:srgbClr val="C00000"/>
                </a:solidFill>
              </a:rPr>
              <a:t> Service</a:t>
            </a:r>
          </a:p>
        </p:txBody>
      </p:sp>
      <p:pic>
        <p:nvPicPr>
          <p:cNvPr id="113" name="Resim 112">
            <a:extLst>
              <a:ext uri="{FF2B5EF4-FFF2-40B4-BE49-F238E27FC236}">
                <a16:creationId xmlns:a16="http://schemas.microsoft.com/office/drawing/2014/main" id="{FF1C959F-03D1-45E5-9E95-ADBF0CD316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63" y="5588433"/>
            <a:ext cx="756000" cy="661500"/>
          </a:xfrm>
          <a:prstGeom prst="rect">
            <a:avLst/>
          </a:prstGeom>
        </p:spPr>
      </p:pic>
      <p:pic>
        <p:nvPicPr>
          <p:cNvPr id="114" name="Resim 113">
            <a:extLst>
              <a:ext uri="{FF2B5EF4-FFF2-40B4-BE49-F238E27FC236}">
                <a16:creationId xmlns:a16="http://schemas.microsoft.com/office/drawing/2014/main" id="{F46B1FD8-12C2-4174-A264-C42695F3B0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937" y="5438978"/>
            <a:ext cx="656773" cy="756717"/>
          </a:xfrm>
          <a:prstGeom prst="rect">
            <a:avLst/>
          </a:prstGeom>
        </p:spPr>
      </p:pic>
      <p:pic>
        <p:nvPicPr>
          <p:cNvPr id="115" name="Resim 114">
            <a:extLst>
              <a:ext uri="{FF2B5EF4-FFF2-40B4-BE49-F238E27FC236}">
                <a16:creationId xmlns:a16="http://schemas.microsoft.com/office/drawing/2014/main" id="{16929B49-8376-4742-88BB-91A16F699D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62" y="2157856"/>
            <a:ext cx="616834" cy="6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2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İçerik Yer Tutucusu 2"/>
          <p:cNvSpPr txBox="1">
            <a:spLocks/>
          </p:cNvSpPr>
          <p:nvPr/>
        </p:nvSpPr>
        <p:spPr>
          <a:xfrm>
            <a:off x="184220" y="1840832"/>
            <a:ext cx="12007780" cy="419039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2000" b="1" dirty="0">
              <a:solidFill>
                <a:srgbClr val="3484CC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73" y="2089800"/>
            <a:ext cx="5841725" cy="3894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 6"/>
          <p:cNvGrpSpPr/>
          <p:nvPr/>
        </p:nvGrpSpPr>
        <p:grpSpPr>
          <a:xfrm>
            <a:off x="6208364" y="2145379"/>
            <a:ext cx="7558771" cy="1077218"/>
            <a:chOff x="2285988" y="1693613"/>
            <a:chExt cx="7558771" cy="1077218"/>
          </a:xfrm>
        </p:grpSpPr>
        <p:grpSp>
          <p:nvGrpSpPr>
            <p:cNvPr id="9" name="Grup 8"/>
            <p:cNvGrpSpPr/>
            <p:nvPr/>
          </p:nvGrpSpPr>
          <p:grpSpPr>
            <a:xfrm>
              <a:off x="2285988" y="1769689"/>
              <a:ext cx="942730" cy="925065"/>
              <a:chOff x="685386" y="1572786"/>
              <a:chExt cx="726685" cy="693414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85386" y="1572786"/>
                <a:ext cx="693414" cy="69341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TextBox 9"/>
              <p:cNvSpPr txBox="1"/>
              <p:nvPr/>
            </p:nvSpPr>
            <p:spPr>
              <a:xfrm>
                <a:off x="807432" y="1704049"/>
                <a:ext cx="604639" cy="430887"/>
              </a:xfrm>
              <a:prstGeom prst="rect">
                <a:avLst/>
              </a:prstGeom>
              <a:noFill/>
            </p:spPr>
            <p:txBody>
              <a:bodyPr wrap="square" tIns="0" bIns="0" rtlCol="0" anchor="ctr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01</a:t>
                </a:r>
              </a:p>
            </p:txBody>
          </p:sp>
        </p:grpSp>
        <p:sp>
          <p:nvSpPr>
            <p:cNvPr id="10" name="TextBox 17"/>
            <p:cNvSpPr txBox="1"/>
            <p:nvPr/>
          </p:nvSpPr>
          <p:spPr>
            <a:xfrm>
              <a:off x="3327459" y="1693613"/>
              <a:ext cx="65173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altLang="ko-KR" sz="3200" b="1" dirty="0">
                  <a:solidFill>
                    <a:srgbClr val="0070C0"/>
                  </a:solidFill>
                  <a:cs typeface="Arial" pitchFamily="34" charset="0"/>
                </a:rPr>
                <a:t>YAZ DÖNEMİ DİL KURSLARI</a:t>
              </a:r>
            </a:p>
            <a:p>
              <a:r>
                <a:rPr lang="en-US" altLang="ko-KR" sz="3200" b="1" i="1" dirty="0">
                  <a:solidFill>
                    <a:srgbClr val="0070C0"/>
                  </a:solidFill>
                  <a:cs typeface="Arial" pitchFamily="34" charset="0"/>
                </a:rPr>
                <a:t>Summer Language Courses</a:t>
              </a:r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6267087" y="3330652"/>
            <a:ext cx="7575198" cy="1077218"/>
            <a:chOff x="5072992" y="2945044"/>
            <a:chExt cx="7575198" cy="1077218"/>
          </a:xfrm>
        </p:grpSpPr>
        <p:sp>
          <p:nvSpPr>
            <p:cNvPr id="14" name="TextBox 17"/>
            <p:cNvSpPr txBox="1"/>
            <p:nvPr/>
          </p:nvSpPr>
          <p:spPr>
            <a:xfrm>
              <a:off x="6130890" y="2945044"/>
              <a:ext cx="65173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altLang="ko-KR" sz="3200" b="1" dirty="0">
                  <a:solidFill>
                    <a:srgbClr val="92D050"/>
                  </a:solidFill>
                  <a:cs typeface="Arial" pitchFamily="34" charset="0"/>
                </a:rPr>
                <a:t>TELAFİ EĞİTİMİ</a:t>
              </a:r>
            </a:p>
            <a:p>
              <a:r>
                <a:rPr lang="en-US" altLang="ko-KR" sz="3200" b="1" i="1" dirty="0">
                  <a:solidFill>
                    <a:srgbClr val="92D050"/>
                  </a:solidFill>
                  <a:cs typeface="Arial" pitchFamily="34" charset="0"/>
                </a:rPr>
                <a:t>Catch-up Training</a:t>
              </a:r>
            </a:p>
          </p:txBody>
        </p:sp>
        <p:grpSp>
          <p:nvGrpSpPr>
            <p:cNvPr id="15" name="Grup 14"/>
            <p:cNvGrpSpPr/>
            <p:nvPr/>
          </p:nvGrpSpPr>
          <p:grpSpPr>
            <a:xfrm>
              <a:off x="5072992" y="3021122"/>
              <a:ext cx="899567" cy="925065"/>
              <a:chOff x="5072992" y="3021122"/>
              <a:chExt cx="899567" cy="925065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5072992" y="3021122"/>
                <a:ext cx="899567" cy="92506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TextBox 9"/>
              <p:cNvSpPr txBox="1"/>
              <p:nvPr/>
            </p:nvSpPr>
            <p:spPr>
              <a:xfrm>
                <a:off x="5231323" y="3268210"/>
                <a:ext cx="605821" cy="43088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tIns="0" bIns="0" rtlCol="0" anchor="ctr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02</a:t>
                </a:r>
              </a:p>
            </p:txBody>
          </p:sp>
        </p:grpSp>
      </p:grpSp>
      <p:grpSp>
        <p:nvGrpSpPr>
          <p:cNvPr id="18" name="Grup 17"/>
          <p:cNvGrpSpPr/>
          <p:nvPr/>
        </p:nvGrpSpPr>
        <p:grpSpPr>
          <a:xfrm>
            <a:off x="6283865" y="4609206"/>
            <a:ext cx="7563741" cy="1077218"/>
            <a:chOff x="4846032" y="4531445"/>
            <a:chExt cx="7563741" cy="1077218"/>
          </a:xfrm>
        </p:grpSpPr>
        <p:sp>
          <p:nvSpPr>
            <p:cNvPr id="19" name="TextBox 17"/>
            <p:cNvSpPr txBox="1"/>
            <p:nvPr/>
          </p:nvSpPr>
          <p:spPr>
            <a:xfrm>
              <a:off x="5892473" y="4531445"/>
              <a:ext cx="65173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altLang="ko-KR" sz="3200" b="1" dirty="0">
                  <a:solidFill>
                    <a:srgbClr val="FFC000"/>
                  </a:solidFill>
                  <a:cs typeface="Arial" pitchFamily="34" charset="0"/>
                </a:rPr>
                <a:t>ERKEN ÇOCUKLUK EĞİTİMİ</a:t>
              </a:r>
              <a:r>
                <a:rPr lang="en-US" altLang="ko-KR" sz="3200" b="1" dirty="0">
                  <a:solidFill>
                    <a:srgbClr val="FFC000"/>
                  </a:solidFill>
                  <a:cs typeface="Arial" pitchFamily="34" charset="0"/>
                </a:rPr>
                <a:t> </a:t>
              </a:r>
            </a:p>
            <a:p>
              <a:r>
                <a:rPr lang="en-US" altLang="ko-KR" sz="3200" b="1" i="1" dirty="0">
                  <a:solidFill>
                    <a:srgbClr val="FFC000"/>
                  </a:solidFill>
                  <a:cs typeface="Arial" pitchFamily="34" charset="0"/>
                </a:rPr>
                <a:t>Early Childhood Education</a:t>
              </a:r>
            </a:p>
          </p:txBody>
        </p:sp>
        <p:grpSp>
          <p:nvGrpSpPr>
            <p:cNvPr id="20" name="Grup 19"/>
            <p:cNvGrpSpPr/>
            <p:nvPr/>
          </p:nvGrpSpPr>
          <p:grpSpPr>
            <a:xfrm>
              <a:off x="4846032" y="4631115"/>
              <a:ext cx="899567" cy="932628"/>
              <a:chOff x="4846032" y="4631115"/>
              <a:chExt cx="899567" cy="932628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4846032" y="4631115"/>
                <a:ext cx="899567" cy="93262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TextBox 9"/>
              <p:cNvSpPr txBox="1"/>
              <p:nvPr/>
            </p:nvSpPr>
            <p:spPr>
              <a:xfrm>
                <a:off x="4992906" y="4901018"/>
                <a:ext cx="605821" cy="39233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tIns="0" bIns="0" rtlCol="0" anchor="ctr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03</a:t>
                </a:r>
              </a:p>
            </p:txBody>
          </p:sp>
        </p:grpSp>
      </p:grpSp>
      <p:sp>
        <p:nvSpPr>
          <p:cNvPr id="23" name="Metin kutusu 7"/>
          <p:cNvSpPr txBox="1"/>
          <p:nvPr/>
        </p:nvSpPr>
        <p:spPr>
          <a:xfrm>
            <a:off x="217773" y="6981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YAZ DÖNEMİ FAALİYETLER</a:t>
            </a:r>
            <a:r>
              <a:rPr lang="tr-TR" sz="3200" b="1" dirty="0">
                <a:solidFill>
                  <a:schemeClr val="accent1">
                    <a:lumMod val="50000"/>
                  </a:schemeClr>
                </a:solidFill>
              </a:rPr>
              <a:t>İ</a:t>
            </a:r>
            <a:endParaRPr lang="tr-TR" sz="3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tr-TR" sz="2800" b="1" dirty="0">
                <a:solidFill>
                  <a:srgbClr val="C00000"/>
                </a:solidFill>
              </a:rPr>
              <a:t>SUMMER </a:t>
            </a:r>
            <a:r>
              <a:rPr lang="en-US" sz="2800" b="1" dirty="0">
                <a:solidFill>
                  <a:srgbClr val="C00000"/>
                </a:solidFill>
              </a:rPr>
              <a:t>ACTIVITIES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etin kutusu 7">
            <a:extLst>
              <a:ext uri="{FF2B5EF4-FFF2-40B4-BE49-F238E27FC236}">
                <a16:creationId xmlns:a16="http://schemas.microsoft.com/office/drawing/2014/main" id="{6C13FE7A-6432-4F63-8236-8E3E72501F57}"/>
              </a:ext>
            </a:extLst>
          </p:cNvPr>
          <p:cNvSpPr txBox="1"/>
          <p:nvPr/>
        </p:nvSpPr>
        <p:spPr>
          <a:xfrm>
            <a:off x="273871" y="8449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YAZ DİL KURSLARI (TEMMUZ-AĞUSTOS)</a:t>
            </a:r>
            <a:endParaRPr lang="tr-TR" sz="3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SUMMER LANGUAGE COURSES (JULY-AUGUST)</a:t>
            </a:r>
          </a:p>
        </p:txBody>
      </p:sp>
      <p:graphicFrame>
        <p:nvGraphicFramePr>
          <p:cNvPr id="25" name="Tablo 24">
            <a:extLst>
              <a:ext uri="{FF2B5EF4-FFF2-40B4-BE49-F238E27FC236}">
                <a16:creationId xmlns:a16="http://schemas.microsoft.com/office/drawing/2014/main" id="{9CEC064D-A9B8-4C35-B1D7-3478332E24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187628"/>
              </p:ext>
            </p:extLst>
          </p:nvPr>
        </p:nvGraphicFramePr>
        <p:xfrm>
          <a:off x="1082350" y="1558320"/>
          <a:ext cx="9797143" cy="4929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5158">
                  <a:extLst>
                    <a:ext uri="{9D8B030D-6E8A-4147-A177-3AD203B41FA5}">
                      <a16:colId xmlns:a16="http://schemas.microsoft.com/office/drawing/2014/main" val="1212900709"/>
                    </a:ext>
                  </a:extLst>
                </a:gridCol>
                <a:gridCol w="1771985">
                  <a:extLst>
                    <a:ext uri="{9D8B030D-6E8A-4147-A177-3AD203B41FA5}">
                      <a16:colId xmlns:a16="http://schemas.microsoft.com/office/drawing/2014/main" val="907342240"/>
                    </a:ext>
                  </a:extLst>
                </a:gridCol>
              </a:tblGrid>
              <a:tr h="184823">
                <a:tc gridSpan="2">
                  <a:txBody>
                    <a:bodyPr/>
                    <a:lstStyle/>
                    <a:p>
                      <a:pPr algn="ctr"/>
                      <a:endParaRPr lang="en-US" sz="800" b="0" i="1" dirty="0">
                        <a:solidFill>
                          <a:schemeClr val="bg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4C7F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951755"/>
                  </a:ext>
                </a:extLst>
              </a:tr>
              <a:tr h="852757">
                <a:tc>
                  <a:txBody>
                    <a:bodyPr/>
                    <a:lstStyle/>
                    <a:p>
                      <a:r>
                        <a:rPr lang="tr-TR" sz="2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Öğrenci sayısı/</a:t>
                      </a:r>
                      <a:endParaRPr lang="en-US" sz="24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students</a:t>
                      </a:r>
                      <a:r>
                        <a:rPr lang="tr-TR" sz="2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28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4C7F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DCE6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73.056</a:t>
                      </a:r>
                      <a:endParaRPr lang="en-US" sz="2800" b="1" dirty="0">
                        <a:solidFill>
                          <a:srgbClr val="DCE6F0"/>
                        </a:solidFill>
                      </a:endParaRPr>
                    </a:p>
                  </a:txBody>
                  <a:tcPr>
                    <a:solidFill>
                      <a:srgbClr val="4C7F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496046"/>
                  </a:ext>
                </a:extLst>
              </a:tr>
              <a:tr h="852757">
                <a:tc>
                  <a:txBody>
                    <a:bodyPr/>
                    <a:lstStyle/>
                    <a:p>
                      <a:r>
                        <a:rPr lang="tr-TR" sz="2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Türkçe öğretmeni sayısı/</a:t>
                      </a:r>
                      <a:endParaRPr lang="en-US" sz="24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Turkish Language Teachers</a:t>
                      </a:r>
                      <a:r>
                        <a:rPr lang="tr-TR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240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C7F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CE6F0"/>
                          </a:solidFill>
                        </a:rPr>
                        <a:t>4.037</a:t>
                      </a:r>
                    </a:p>
                  </a:txBody>
                  <a:tcPr>
                    <a:solidFill>
                      <a:srgbClr val="4C7F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696136"/>
                  </a:ext>
                </a:extLst>
              </a:tr>
              <a:tr h="852757">
                <a:tc>
                  <a:txBody>
                    <a:bodyPr/>
                    <a:lstStyle/>
                    <a:p>
                      <a:r>
                        <a:rPr lang="tr-TR" sz="2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Arapça öğretmeni</a:t>
                      </a:r>
                      <a:r>
                        <a:rPr lang="tr-TR" sz="2400" b="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sayısı/</a:t>
                      </a:r>
                      <a:endParaRPr lang="en-US" sz="24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Arabic Language Teachers</a:t>
                      </a:r>
                      <a:r>
                        <a:rPr lang="tr-TR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240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C7F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CE6F0"/>
                          </a:solidFill>
                        </a:rPr>
                        <a:t>43</a:t>
                      </a:r>
                    </a:p>
                  </a:txBody>
                  <a:tcPr>
                    <a:solidFill>
                      <a:srgbClr val="4C7F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901398"/>
                  </a:ext>
                </a:extLst>
              </a:tr>
              <a:tr h="993964">
                <a:tc>
                  <a:txBody>
                    <a:bodyPr/>
                    <a:lstStyle/>
                    <a:p>
                      <a:r>
                        <a:rPr lang="tr-TR" sz="2400" dirty="0">
                          <a:solidFill>
                            <a:schemeClr val="bg1"/>
                          </a:solidFill>
                        </a:rPr>
                        <a:t>Rehberlik Danışmanı</a:t>
                      </a:r>
                      <a:r>
                        <a:rPr lang="tr-TR" sz="2400" baseline="0" dirty="0">
                          <a:solidFill>
                            <a:schemeClr val="bg1"/>
                          </a:solidFill>
                        </a:rPr>
                        <a:t> sayısı/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Guidance Counsellors</a:t>
                      </a:r>
                      <a:r>
                        <a:rPr lang="tr-TR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240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C7F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CE6F0"/>
                          </a:solidFill>
                        </a:rPr>
                        <a:t>413</a:t>
                      </a:r>
                    </a:p>
                  </a:txBody>
                  <a:tcPr>
                    <a:solidFill>
                      <a:srgbClr val="4C7F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639877"/>
                  </a:ext>
                </a:extLst>
              </a:tr>
              <a:tr h="1164248">
                <a:tc>
                  <a:txBody>
                    <a:bodyPr/>
                    <a:lstStyle/>
                    <a:p>
                      <a:r>
                        <a:rPr lang="tr-TR" sz="2400" dirty="0">
                          <a:solidFill>
                            <a:schemeClr val="bg1"/>
                          </a:solidFill>
                        </a:rPr>
                        <a:t>Taşıma</a:t>
                      </a:r>
                      <a:r>
                        <a:rPr lang="tr-TR" sz="2400" baseline="0" dirty="0">
                          <a:solidFill>
                            <a:schemeClr val="bg1"/>
                          </a:solidFill>
                        </a:rPr>
                        <a:t> hizmeti/</a:t>
                      </a:r>
                    </a:p>
                    <a:p>
                      <a:r>
                        <a:rPr lang="tr-TR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2400" b="0" i="1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ransportation</a:t>
                      </a:r>
                      <a:r>
                        <a:rPr lang="en-US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service</a:t>
                      </a:r>
                      <a:r>
                        <a:rPr lang="tr-TR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240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C7F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CE6F0"/>
                          </a:solidFill>
                        </a:rPr>
                        <a:t>6.928</a:t>
                      </a:r>
                    </a:p>
                  </a:txBody>
                  <a:tcPr>
                    <a:solidFill>
                      <a:srgbClr val="4C7F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612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8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7">
            <a:extLst>
              <a:ext uri="{FF2B5EF4-FFF2-40B4-BE49-F238E27FC236}">
                <a16:creationId xmlns:a16="http://schemas.microsoft.com/office/drawing/2014/main" id="{EFB5595E-122A-4ECA-AFAC-AACE3B0AC8B1}"/>
              </a:ext>
            </a:extLst>
          </p:cNvPr>
          <p:cNvSpPr txBox="1"/>
          <p:nvPr/>
        </p:nvSpPr>
        <p:spPr>
          <a:xfrm>
            <a:off x="0" y="8449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TELAFİ EĞİTİMİ</a:t>
            </a:r>
            <a:endParaRPr lang="en-US" sz="3200" b="1" dirty="0">
              <a:solidFill>
                <a:srgbClr val="C00000"/>
              </a:solidFill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CATCH-UP TRAINING</a:t>
            </a:r>
            <a:endParaRPr lang="tr-T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189FC967-8339-40B9-8060-832571C03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322404"/>
              </p:ext>
            </p:extLst>
          </p:nvPr>
        </p:nvGraphicFramePr>
        <p:xfrm>
          <a:off x="923730" y="1775540"/>
          <a:ext cx="10002417" cy="3980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3305">
                  <a:extLst>
                    <a:ext uri="{9D8B030D-6E8A-4147-A177-3AD203B41FA5}">
                      <a16:colId xmlns:a16="http://schemas.microsoft.com/office/drawing/2014/main" val="1212900709"/>
                    </a:ext>
                  </a:extLst>
                </a:gridCol>
                <a:gridCol w="1809112">
                  <a:extLst>
                    <a:ext uri="{9D8B030D-6E8A-4147-A177-3AD203B41FA5}">
                      <a16:colId xmlns:a16="http://schemas.microsoft.com/office/drawing/2014/main" val="907342240"/>
                    </a:ext>
                  </a:extLst>
                </a:gridCol>
              </a:tblGrid>
              <a:tr h="119163">
                <a:tc gridSpan="2">
                  <a:txBody>
                    <a:bodyPr/>
                    <a:lstStyle/>
                    <a:p>
                      <a:pPr algn="ctr"/>
                      <a:endParaRPr lang="en-US" sz="800" b="0" i="1" dirty="0">
                        <a:solidFill>
                          <a:schemeClr val="bg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4C7F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951755"/>
                  </a:ext>
                </a:extLst>
              </a:tr>
              <a:tr h="1303156">
                <a:tc>
                  <a:txBody>
                    <a:bodyPr/>
                    <a:lstStyle/>
                    <a:p>
                      <a:r>
                        <a:rPr lang="tr-TR" sz="28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Kayıt edilen çocuk sayısı/</a:t>
                      </a:r>
                      <a:endParaRPr lang="en-US" sz="28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children</a:t>
                      </a:r>
                      <a:r>
                        <a:rPr lang="tr-TR" sz="2800" b="0" i="1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800" b="0" i="1" kern="1200" baseline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being</a:t>
                      </a:r>
                      <a:r>
                        <a:rPr lang="tr-TR" sz="2800" b="0" i="1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800" b="0" i="1" kern="1200" baseline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registered</a:t>
                      </a:r>
                      <a:r>
                        <a:rPr lang="tr-TR" sz="2800" b="0" i="1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2800" b="0" i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4C7F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9.441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C7F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496046"/>
                  </a:ext>
                </a:extLst>
              </a:tr>
              <a:tr h="1064988"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bg1"/>
                          </a:solidFill>
                        </a:rPr>
                        <a:t>Eğitimi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</a:rPr>
                        <a:t>tamamlayan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</a:rPr>
                        <a:t>öğrenci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</a:rPr>
                        <a:t>sayısı</a:t>
                      </a:r>
                      <a:r>
                        <a:rPr lang="tr-TR" sz="2800" b="0" dirty="0">
                          <a:solidFill>
                            <a:schemeClr val="bg1"/>
                          </a:solidFill>
                        </a:rPr>
                        <a:t>/</a:t>
                      </a:r>
                    </a:p>
                    <a:p>
                      <a:r>
                        <a:rPr lang="tr-TR" sz="2800" b="0" i="1" dirty="0" err="1">
                          <a:solidFill>
                            <a:schemeClr val="bg1"/>
                          </a:solidFill>
                        </a:rPr>
                        <a:t>Number</a:t>
                      </a:r>
                      <a:r>
                        <a:rPr lang="tr-TR" sz="2800" b="0" i="1" baseline="0" dirty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tr-TR" sz="2800" b="0" i="1" baseline="0" dirty="0" err="1">
                          <a:solidFill>
                            <a:schemeClr val="bg1"/>
                          </a:solidFill>
                        </a:rPr>
                        <a:t>students</a:t>
                      </a:r>
                      <a:r>
                        <a:rPr lang="tr-TR" sz="2800" b="0" i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2800" b="0" i="1" baseline="0" dirty="0" err="1">
                          <a:solidFill>
                            <a:schemeClr val="bg1"/>
                          </a:solidFill>
                        </a:rPr>
                        <a:t>who</a:t>
                      </a:r>
                      <a:r>
                        <a:rPr lang="tr-TR" sz="2800" b="0" i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2800" b="0" i="1" baseline="0" dirty="0" err="1">
                          <a:solidFill>
                            <a:schemeClr val="bg1"/>
                          </a:solidFill>
                        </a:rPr>
                        <a:t>completed</a:t>
                      </a:r>
                      <a:r>
                        <a:rPr lang="tr-TR" sz="2800" b="0" i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2800" b="0" i="1" baseline="0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tr-TR" sz="2800" b="0" i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2800" b="0" i="1" baseline="0" dirty="0" err="1">
                          <a:solidFill>
                            <a:schemeClr val="bg1"/>
                          </a:solidFill>
                        </a:rPr>
                        <a:t>training</a:t>
                      </a:r>
                      <a:r>
                        <a:rPr lang="tr-TR" sz="2800" b="0" i="1" baseline="0" dirty="0">
                          <a:solidFill>
                            <a:schemeClr val="bg1"/>
                          </a:solidFill>
                        </a:rPr>
                        <a:t>:</a:t>
                      </a:r>
                      <a:endParaRPr lang="en-US" sz="2800" b="0" i="1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2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C7F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7.383</a:t>
                      </a:r>
                    </a:p>
                  </a:txBody>
                  <a:tcPr>
                    <a:solidFill>
                      <a:srgbClr val="4C7F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696136"/>
                  </a:ext>
                </a:extLst>
              </a:tr>
              <a:tr h="1092690"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bg1"/>
                          </a:solidFill>
                        </a:rPr>
                        <a:t>Taşıma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</a:rPr>
                        <a:t>hizmeti</a:t>
                      </a:r>
                      <a:r>
                        <a:rPr lang="tr-TR" sz="2800" b="0" dirty="0">
                          <a:solidFill>
                            <a:schemeClr val="bg1"/>
                          </a:solidFill>
                        </a:rPr>
                        <a:t>/</a:t>
                      </a:r>
                      <a:endParaRPr lang="tr-TR" sz="28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2800" b="0" i="1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Transportation</a:t>
                      </a:r>
                      <a:r>
                        <a:rPr lang="tr-TR" sz="28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service </a:t>
                      </a:r>
                      <a:r>
                        <a:rPr lang="en-US" sz="28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8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Hatay</a:t>
                      </a:r>
                      <a:r>
                        <a:rPr lang="en-US" sz="28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Antalya, </a:t>
                      </a:r>
                      <a:r>
                        <a:rPr lang="en-US" sz="28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Osmaniye</a:t>
                      </a:r>
                      <a:r>
                        <a:rPr lang="en-US" sz="28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tr-TR" sz="28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en-US" sz="2800" b="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C7F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115</a:t>
                      </a:r>
                    </a:p>
                  </a:txBody>
                  <a:tcPr>
                    <a:solidFill>
                      <a:srgbClr val="4C7F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901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51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7">
            <a:extLst>
              <a:ext uri="{FF2B5EF4-FFF2-40B4-BE49-F238E27FC236}">
                <a16:creationId xmlns:a16="http://schemas.microsoft.com/office/drawing/2014/main" id="{CFA51B45-83AA-419B-8AE1-4C70163F90A5}"/>
              </a:ext>
            </a:extLst>
          </p:cNvPr>
          <p:cNvSpPr txBox="1"/>
          <p:nvPr/>
        </p:nvSpPr>
        <p:spPr>
          <a:xfrm>
            <a:off x="223383" y="62052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YAZ DÖNEMİ ERKEN ÇOCUKLUK EĞİTİMİ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EARLY CHILDHOOD EDUCATION SUMMER PERIOD</a:t>
            </a:r>
          </a:p>
          <a:p>
            <a:pPr algn="ctr"/>
            <a:endParaRPr 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7" name="Tablo 6">
            <a:extLst>
              <a:ext uri="{FF2B5EF4-FFF2-40B4-BE49-F238E27FC236}">
                <a16:creationId xmlns:a16="http://schemas.microsoft.com/office/drawing/2014/main" id="{9DC91D81-B1CF-4CE4-94BE-81B5F7E6B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031067"/>
              </p:ext>
            </p:extLst>
          </p:nvPr>
        </p:nvGraphicFramePr>
        <p:xfrm>
          <a:off x="1210873" y="1309422"/>
          <a:ext cx="10004524" cy="5259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1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2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169">
                <a:tc gridSpan="2">
                  <a:txBody>
                    <a:bodyPr/>
                    <a:lstStyle/>
                    <a:p>
                      <a:pPr algn="ctr"/>
                      <a:endParaRPr lang="en-US" sz="800" b="0" i="1" dirty="0">
                        <a:solidFill>
                          <a:schemeClr val="bg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9731" marR="99731" marT="49865" marB="49865" anchor="ctr">
                    <a:solidFill>
                      <a:srgbClr val="5287B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2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731" marR="99731" marT="49865" marB="49865" anchor="ctr">
                    <a:solidFill>
                      <a:srgbClr val="528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56763"/>
                  </a:ext>
                </a:extLst>
              </a:tr>
              <a:tr h="5038134">
                <a:tc>
                  <a:txBody>
                    <a:bodyPr/>
                    <a:lstStyle/>
                    <a:p>
                      <a:pPr marL="549275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076325" algn="l"/>
                          <a:tab pos="2327275" algn="l"/>
                        </a:tabLst>
                        <a:defRPr/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1.157</a:t>
                      </a:r>
                      <a:r>
                        <a:rPr lang="tr-TR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MEB</a:t>
                      </a:r>
                      <a:r>
                        <a:rPr lang="tr-TR" sz="2400" b="0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öğretmeni 18 Haziran ve 24-25-26 Haziran 2019 tarihlerinde iki grup olarak ‘Yaz Dönemi Erken Çocukluk Öğretmen Eğitimi’ almıştır.</a:t>
                      </a:r>
                      <a:endParaRPr lang="en-US" sz="24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49275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076325" algn="l"/>
                          <a:tab pos="2327275" algn="l"/>
                        </a:tabLst>
                        <a:defRPr/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819</a:t>
                      </a:r>
                      <a:r>
                        <a:rPr lang="tr-TR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MEB</a:t>
                      </a:r>
                      <a:r>
                        <a:rPr lang="tr-TR" sz="2400" b="0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idari personeli 20-21 Haziran 2019 tarihinde ‘Yaz Dönemi Erken Çocukluk İdari Personel Eğitimi’ almıştır.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49275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076325" algn="l"/>
                          <a:tab pos="2327275" algn="l"/>
                        </a:tabLst>
                        <a:defRPr/>
                      </a:pPr>
                      <a:r>
                        <a:rPr lang="en-US" sz="2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Erken</a:t>
                      </a:r>
                      <a:r>
                        <a:rPr lang="tr-TR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çocukluk</a:t>
                      </a:r>
                      <a:r>
                        <a:rPr lang="en-US" sz="2400" b="0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baseline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eğitimi</a:t>
                      </a:r>
                      <a:r>
                        <a:rPr lang="en-US" sz="2400" b="0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baseline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için</a:t>
                      </a:r>
                      <a:r>
                        <a:rPr lang="en-US" sz="2400" b="0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baseline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özel</a:t>
                      </a:r>
                      <a:r>
                        <a:rPr lang="en-US" sz="2400" b="0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baseline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</a:t>
                      </a:r>
                      <a:r>
                        <a:rPr lang="en-US" sz="2400" b="0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program </a:t>
                      </a:r>
                      <a:r>
                        <a:rPr lang="en-US" sz="2400" b="0" kern="1200" baseline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geliştirilmiştir</a:t>
                      </a:r>
                      <a:r>
                        <a:rPr lang="en-US" sz="2400" b="0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4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731" marR="99731" marT="49865" marB="49865" anchor="ctr">
                    <a:solidFill>
                      <a:srgbClr val="5287B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tr-TR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1.157 </a:t>
                      </a:r>
                      <a:r>
                        <a:rPr lang="en-US" sz="2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MoNE</a:t>
                      </a:r>
                      <a:r>
                        <a:rPr lang="en-US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teacher had a 'Summer Period Early Childhood Education Training‘</a:t>
                      </a:r>
                      <a:endParaRPr lang="tr-TR" sz="24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819 </a:t>
                      </a:r>
                      <a:r>
                        <a:rPr lang="en-US" sz="2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MoNE</a:t>
                      </a:r>
                      <a:r>
                        <a:rPr lang="en-US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administrative staff had a 'Summer Period Early Childhood Education Training‘</a:t>
                      </a:r>
                      <a:endParaRPr lang="tr-TR" sz="24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r-TR" sz="24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</a:t>
                      </a:r>
                      <a:r>
                        <a:rPr lang="tr-TR" sz="2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special</a:t>
                      </a:r>
                      <a:r>
                        <a:rPr lang="tr-TR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education</a:t>
                      </a:r>
                      <a:r>
                        <a:rPr lang="tr-TR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programme</a:t>
                      </a:r>
                      <a:r>
                        <a:rPr lang="tr-TR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has </a:t>
                      </a:r>
                      <a:r>
                        <a:rPr lang="tr-TR" sz="2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been</a:t>
                      </a:r>
                      <a:r>
                        <a:rPr lang="tr-TR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developed</a:t>
                      </a:r>
                      <a:r>
                        <a:rPr lang="tr-TR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  <a:r>
                        <a:rPr lang="tr-TR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early</a:t>
                      </a:r>
                      <a:r>
                        <a:rPr lang="tr-TR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childhood</a:t>
                      </a:r>
                      <a:r>
                        <a:rPr lang="tr-TR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education</a:t>
                      </a:r>
                      <a:r>
                        <a:rPr lang="tr-TR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tr-TR" sz="2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Syrian</a:t>
                      </a:r>
                      <a:r>
                        <a:rPr lang="tr-TR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children</a:t>
                      </a:r>
                      <a:r>
                        <a:rPr lang="tr-TR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2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731" marR="99731" marT="49865" marB="49865" anchor="ctr">
                    <a:solidFill>
                      <a:srgbClr val="528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4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7">
            <a:extLst>
              <a:ext uri="{FF2B5EF4-FFF2-40B4-BE49-F238E27FC236}">
                <a16:creationId xmlns:a16="http://schemas.microsoft.com/office/drawing/2014/main" id="{092B2F69-D73A-4CD4-A006-9C0CA059EFCE}"/>
              </a:ext>
            </a:extLst>
          </p:cNvPr>
          <p:cNvSpPr txBox="1"/>
          <p:nvPr/>
        </p:nvSpPr>
        <p:spPr>
          <a:xfrm>
            <a:off x="223383" y="62052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YAZ DÖNEMİ FAALİYETLERİ</a:t>
            </a:r>
            <a:endParaRPr lang="en-US" sz="3600" b="1" dirty="0">
              <a:solidFill>
                <a:srgbClr val="5B9BD5">
                  <a:lumMod val="50000"/>
                </a:srgbClr>
              </a:solidFill>
            </a:endParaRPr>
          </a:p>
          <a:p>
            <a:pPr lvl="0" algn="ctr"/>
            <a:r>
              <a:rPr lang="en-US" sz="2400" b="1" dirty="0">
                <a:solidFill>
                  <a:srgbClr val="C00000"/>
                </a:solidFill>
              </a:rPr>
              <a:t>SUMMER PERIOD ACTIVITIES</a:t>
            </a:r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2CCD4E94-90C2-4F8D-9E91-81C771317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228543"/>
              </p:ext>
            </p:extLst>
          </p:nvPr>
        </p:nvGraphicFramePr>
        <p:xfrm>
          <a:off x="6970753" y="1276179"/>
          <a:ext cx="4954724" cy="4563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4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7566">
                <a:tc>
                  <a:txBody>
                    <a:bodyPr/>
                    <a:lstStyle/>
                    <a:p>
                      <a:pPr algn="ctr"/>
                      <a:r>
                        <a:rPr lang="tr-TR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Sağlanan Hizmetler</a:t>
                      </a:r>
                    </a:p>
                  </a:txBody>
                  <a:tcPr>
                    <a:solidFill>
                      <a:srgbClr val="528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877">
                <a:tc>
                  <a:txBody>
                    <a:bodyPr/>
                    <a:lstStyle/>
                    <a:p>
                      <a:r>
                        <a:rPr lang="tr-TR" sz="2400" dirty="0">
                          <a:solidFill>
                            <a:schemeClr val="bg1"/>
                          </a:solidFill>
                        </a:rPr>
                        <a:t>Ekipman ve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</a:rPr>
                        <a:t>Kırtasiye</a:t>
                      </a:r>
                      <a:endParaRPr lang="tr-TR" sz="24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tr-TR" sz="240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tr-TR" sz="2400" dirty="0" err="1">
                          <a:solidFill>
                            <a:schemeClr val="bg1"/>
                          </a:solidFill>
                        </a:rPr>
                        <a:t>Equipments</a:t>
                      </a:r>
                      <a:r>
                        <a:rPr lang="tr-TR" sz="2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2400" dirty="0" err="1">
                          <a:solidFill>
                            <a:schemeClr val="bg1"/>
                          </a:solidFill>
                        </a:rPr>
                        <a:t>and</a:t>
                      </a:r>
                      <a:r>
                        <a:rPr lang="tr-TR" sz="2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2400" dirty="0" err="1">
                          <a:solidFill>
                            <a:schemeClr val="bg1"/>
                          </a:solidFill>
                        </a:rPr>
                        <a:t>Stationary</a:t>
                      </a:r>
                      <a:r>
                        <a:rPr lang="tr-TR" sz="24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28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877">
                <a:tc>
                  <a:txBody>
                    <a:bodyPr/>
                    <a:lstStyle/>
                    <a:p>
                      <a:r>
                        <a:rPr lang="tr-TR" sz="2400" i="1" dirty="0">
                          <a:solidFill>
                            <a:schemeClr val="bg1"/>
                          </a:solidFill>
                        </a:rPr>
                        <a:t>Beslenme</a:t>
                      </a:r>
                    </a:p>
                    <a:p>
                      <a:r>
                        <a:rPr lang="tr-TR" sz="2400" i="1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tr-TR" sz="2400" i="1" dirty="0" err="1">
                          <a:solidFill>
                            <a:schemeClr val="bg1"/>
                          </a:solidFill>
                        </a:rPr>
                        <a:t>Lunch</a:t>
                      </a:r>
                      <a:r>
                        <a:rPr lang="tr-TR" sz="2400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2400" i="1" dirty="0" err="1">
                          <a:solidFill>
                            <a:schemeClr val="bg1"/>
                          </a:solidFill>
                        </a:rPr>
                        <a:t>boxes</a:t>
                      </a:r>
                      <a:r>
                        <a:rPr lang="tr-TR" sz="2400" i="1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240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28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3601">
                <a:tc>
                  <a:txBody>
                    <a:bodyPr/>
                    <a:lstStyle/>
                    <a:p>
                      <a:r>
                        <a:rPr lang="tr-TR" sz="2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Ders</a:t>
                      </a:r>
                      <a:r>
                        <a:rPr lang="tr-TR" sz="2400" b="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materyali</a:t>
                      </a:r>
                    </a:p>
                    <a:p>
                      <a:r>
                        <a:rPr lang="tr-TR" sz="2400" b="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(Öğretmen Seti-Öğrenci Seti/ </a:t>
                      </a:r>
                      <a:endParaRPr lang="tr-TR" sz="24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Course </a:t>
                      </a:r>
                      <a:r>
                        <a:rPr lang="tr-TR" sz="2400" b="0" i="1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materials</a:t>
                      </a:r>
                      <a:endParaRPr lang="tr-TR" sz="2400" b="0" i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(Teacher’s Book – Student’s Book)</a:t>
                      </a:r>
                      <a:r>
                        <a:rPr lang="tr-TR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40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28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5951">
                <a:tc>
                  <a:txBody>
                    <a:bodyPr/>
                    <a:lstStyle/>
                    <a:p>
                      <a:r>
                        <a:rPr lang="tr-TR" sz="2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Taşıma hizmeti</a:t>
                      </a:r>
                      <a:endParaRPr lang="tr-TR" sz="2400" b="0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2400" b="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Transportation </a:t>
                      </a:r>
                      <a:r>
                        <a:rPr lang="tr-TR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2400" b="0" i="1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ervice</a:t>
                      </a:r>
                      <a:r>
                        <a:rPr lang="tr-TR" sz="2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40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28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Resim 7">
            <a:extLst>
              <a:ext uri="{FF2B5EF4-FFF2-40B4-BE49-F238E27FC236}">
                <a16:creationId xmlns:a16="http://schemas.microsoft.com/office/drawing/2014/main" id="{BC86D1B1-F84F-405F-AFF9-49FA449E3F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628" y="1276866"/>
            <a:ext cx="3139389" cy="515251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2260C704-DD87-491B-BB37-6DE424CA0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8" y="1276180"/>
            <a:ext cx="3139774" cy="515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7">
            <a:extLst>
              <a:ext uri="{FF2B5EF4-FFF2-40B4-BE49-F238E27FC236}">
                <a16:creationId xmlns:a16="http://schemas.microsoft.com/office/drawing/2014/main" id="{C39C6B97-3D82-4588-9AA4-1BDB7F23B5AE}"/>
              </a:ext>
            </a:extLst>
          </p:cNvPr>
          <p:cNvSpPr txBox="1"/>
          <p:nvPr/>
        </p:nvSpPr>
        <p:spPr>
          <a:xfrm>
            <a:off x="0" y="6374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TÜRKÇE YETERLİK SINAVI</a:t>
            </a:r>
            <a:endParaRPr lang="tr-TR" sz="3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TURKISH PROFICIENCY EXAM </a:t>
            </a:r>
          </a:p>
        </p:txBody>
      </p:sp>
      <p:graphicFrame>
        <p:nvGraphicFramePr>
          <p:cNvPr id="7" name="Tablo 6">
            <a:extLst>
              <a:ext uri="{FF2B5EF4-FFF2-40B4-BE49-F238E27FC236}">
                <a16:creationId xmlns:a16="http://schemas.microsoft.com/office/drawing/2014/main" id="{1151E707-D228-4D08-9ED6-9C5307AA27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575542"/>
              </p:ext>
            </p:extLst>
          </p:nvPr>
        </p:nvGraphicFramePr>
        <p:xfrm>
          <a:off x="793393" y="1346109"/>
          <a:ext cx="10605213" cy="5280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0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4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377">
                <a:tc gridSpan="2">
                  <a:txBody>
                    <a:bodyPr/>
                    <a:lstStyle/>
                    <a:p>
                      <a:pPr algn="ctr"/>
                      <a:endParaRPr lang="en-US" sz="800" b="0" i="1" dirty="0">
                        <a:solidFill>
                          <a:schemeClr val="bg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9725" marR="99725" marT="49862" marB="49862" anchor="ctr">
                    <a:solidFill>
                      <a:srgbClr val="5287B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2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731" marR="99731" marT="49865" marB="49865" anchor="ctr">
                    <a:solidFill>
                      <a:srgbClr val="528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56763"/>
                  </a:ext>
                </a:extLst>
              </a:tr>
              <a:tr h="5058457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chemeClr val="bg1"/>
                          </a:solidFill>
                        </a:rPr>
                        <a:t>Türkçe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</a:rPr>
                        <a:t>Y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</a:rPr>
                        <a:t>eterlik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2400" b="0" dirty="0" err="1">
                          <a:solidFill>
                            <a:schemeClr val="bg1"/>
                          </a:solidFill>
                        </a:rPr>
                        <a:t>Sı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</a:rPr>
                        <a:t>nav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</a:rPr>
                        <a:t>ı (TYS)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 3 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</a:rPr>
                        <a:t>M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ay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</a:rPr>
                        <a:t>ı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s 2019</a:t>
                      </a:r>
                      <a:r>
                        <a:rPr lang="en-US" sz="2400" b="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400" b="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tarihinde 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81 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</a:rPr>
                        <a:t>ilde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</a:rPr>
                        <a:t>gerçekleştirildi.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r-TR" sz="2400" b="0" dirty="0">
                        <a:solidFill>
                          <a:schemeClr val="bg1"/>
                        </a:solidFill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M</a:t>
                      </a:r>
                      <a:r>
                        <a:rPr lang="tr-TR" sz="2400" b="0" dirty="0" err="1">
                          <a:solidFill>
                            <a:schemeClr val="bg1"/>
                          </a:solidFill>
                        </a:rPr>
                        <a:t>etodoloji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tr-TR" sz="24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</a:rPr>
                        <a:t>Sınav, illerde</a:t>
                      </a:r>
                      <a:r>
                        <a:rPr lang="tr-TR" sz="24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</a:rPr>
                        <a:t>eş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</a:rPr>
                        <a:t>zamanl</a:t>
                      </a:r>
                      <a:r>
                        <a:rPr lang="tr-TR" sz="2400" b="0" baseline="0" dirty="0">
                          <a:solidFill>
                            <a:schemeClr val="bg1"/>
                          </a:solidFill>
                        </a:rPr>
                        <a:t>ı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</a:rPr>
                        <a:t>olarak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</a:rPr>
                        <a:t>her öğrencinin</a:t>
                      </a:r>
                      <a:r>
                        <a:rPr lang="tr-TR" sz="24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</a:rPr>
                        <a:t>kendi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</a:rPr>
                        <a:t> sınıfında uygulandı.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r-TR" sz="2400" b="0" dirty="0">
                        <a:solidFill>
                          <a:schemeClr val="bg1"/>
                        </a:solidFill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</a:rPr>
                        <a:t>YS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</a:rPr>
                        <a:t>soru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</a:rPr>
                        <a:t>kağ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</a:rPr>
                        <a:t>ı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</a:rPr>
                        <a:t>tlar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</a:rPr>
                        <a:t>ı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</a:rPr>
                        <a:t>PIKTES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</a:rPr>
                        <a:t>taraf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</a:rPr>
                        <a:t>ı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</a:rPr>
                        <a:t>ndan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</a:rPr>
                        <a:t>hazırlandı.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r-TR" sz="2400" b="0" dirty="0">
                        <a:solidFill>
                          <a:schemeClr val="bg1"/>
                        </a:solidFill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chemeClr val="bg1"/>
                          </a:solidFill>
                        </a:rPr>
                        <a:t>Sınava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</a:rPr>
                        <a:t>katılan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</a:rPr>
                        <a:t>öğrenci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</a:rPr>
                        <a:t>sayısı</a:t>
                      </a:r>
                      <a:r>
                        <a:rPr lang="tr-TR" sz="2400" b="0" baseline="0" dirty="0">
                          <a:solidFill>
                            <a:schemeClr val="bg1"/>
                          </a:solidFill>
                        </a:rPr>
                        <a:t>: </a:t>
                      </a:r>
                      <a:r>
                        <a:rPr lang="tr-TR" sz="2400" b="1" baseline="0" dirty="0">
                          <a:solidFill>
                            <a:schemeClr val="bg1"/>
                          </a:solidFill>
                        </a:rPr>
                        <a:t>300.347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9725" marR="99725" marT="49862" marB="49862" anchor="ctr">
                    <a:solidFill>
                      <a:srgbClr val="5287B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r-TR" sz="800" b="0" i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Turkish Language </a:t>
                      </a:r>
                      <a:r>
                        <a:rPr lang="tr-TR" sz="2400" b="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2400" b="0" i="1" kern="1200" noProof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roficiency</a:t>
                      </a:r>
                      <a:r>
                        <a:rPr lang="en-US" sz="2400" b="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(T</a:t>
                      </a:r>
                      <a:r>
                        <a:rPr lang="tr-TR" sz="2400" b="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PE</a:t>
                      </a:r>
                      <a:r>
                        <a:rPr lang="en-US" sz="2400" b="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tr-TR" sz="2400" b="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2400" b="0" i="1" kern="1200" noProof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xam</a:t>
                      </a:r>
                      <a:r>
                        <a:rPr lang="en-US" sz="2400" b="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was performed in 81 provinces on 3 May 2019.</a:t>
                      </a:r>
                      <a:endParaRPr lang="tr-TR" sz="2400" b="0" i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b="0" i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Methodology: Students took the exam simultaneously at their own classroom.</a:t>
                      </a:r>
                      <a:endParaRPr lang="tr-TR" sz="2400" b="0" i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b="0" i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tr-TR" sz="2400" b="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PE</a:t>
                      </a:r>
                      <a:r>
                        <a:rPr lang="en-US" sz="2400" b="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400" b="0" i="1" kern="1200" noProof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exam</a:t>
                      </a:r>
                      <a:r>
                        <a:rPr lang="en-US" sz="2400" b="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sheets were</a:t>
                      </a:r>
                      <a:r>
                        <a:rPr lang="tr-TR" sz="2400" b="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prepared by PIKTES.</a:t>
                      </a:r>
                      <a:endParaRPr lang="tr-TR" sz="2400" b="0" i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b="0" i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Number of students who took the exam: </a:t>
                      </a:r>
                      <a:r>
                        <a:rPr lang="en-US" sz="2400" b="1" i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300.347</a:t>
                      </a:r>
                      <a:endParaRPr lang="en-US" sz="2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725" marR="99725" marT="49862" marB="49862" anchor="ctr">
                    <a:solidFill>
                      <a:srgbClr val="528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579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7">
            <a:extLst>
              <a:ext uri="{FF2B5EF4-FFF2-40B4-BE49-F238E27FC236}">
                <a16:creationId xmlns:a16="http://schemas.microsoft.com/office/drawing/2014/main" id="{2D71CD8F-429F-4420-8AE7-C324E92495BE}"/>
              </a:ext>
            </a:extLst>
          </p:cNvPr>
          <p:cNvSpPr txBox="1"/>
          <p:nvPr/>
        </p:nvSpPr>
        <p:spPr>
          <a:xfrm>
            <a:off x="0" y="87497"/>
            <a:ext cx="12191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UYUM SINIFLARI</a:t>
            </a:r>
            <a:endParaRPr lang="tr-TR" sz="4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ADAP</a:t>
            </a:r>
            <a:r>
              <a:rPr lang="tr-TR" sz="2800" b="1" dirty="0">
                <a:solidFill>
                  <a:srgbClr val="C00000"/>
                </a:solidFill>
              </a:rPr>
              <a:t>T</a:t>
            </a:r>
            <a:r>
              <a:rPr lang="en-US" sz="2800" b="1" dirty="0">
                <a:solidFill>
                  <a:srgbClr val="C00000"/>
                </a:solidFill>
              </a:rPr>
              <a:t>ATION</a:t>
            </a:r>
            <a:r>
              <a:rPr lang="tr-TR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CLASSES</a:t>
            </a: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FAAF4E5C-5093-4B09-A4C2-5BAADEE889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544903"/>
              </p:ext>
            </p:extLst>
          </p:nvPr>
        </p:nvGraphicFramePr>
        <p:xfrm>
          <a:off x="785448" y="1288540"/>
          <a:ext cx="10620375" cy="5365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8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1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163">
                <a:tc gridSpan="2">
                  <a:txBody>
                    <a:bodyPr/>
                    <a:lstStyle/>
                    <a:p>
                      <a:pPr algn="ctr"/>
                      <a:endParaRPr lang="en-US" sz="800" b="0" i="1" dirty="0">
                        <a:solidFill>
                          <a:schemeClr val="bg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9725" marR="99725" marT="49862" marB="49862" anchor="ctr">
                    <a:solidFill>
                      <a:srgbClr val="5287B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2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731" marR="99731" marT="49865" marB="49865" anchor="ctr">
                    <a:solidFill>
                      <a:srgbClr val="528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56763"/>
                  </a:ext>
                </a:extLst>
              </a:tr>
              <a:tr h="4588015">
                <a:tc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6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Eylül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2019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tarihli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Genelge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ile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Uyum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Sınıfları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oluşturulmuştur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tr-TR" sz="2000" b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000" b="0" dirty="0">
                        <a:solidFill>
                          <a:schemeClr val="bg1"/>
                        </a:solidFill>
                      </a:endParaRP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Uyum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Sınıfları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ile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yabancı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öğrencilerin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kamu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okullarındaki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akademik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dersleri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takip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edebilmeleri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ve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akranlarıyla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iletişimlerini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etkinleştirebilmeleri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için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gerekli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olan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Türkçe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dil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yeterliklerinin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artırılması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hedeflenmektedir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. </a:t>
                      </a:r>
                      <a:endParaRPr lang="tr-TR" sz="2000" b="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endParaRPr lang="tr-TR" sz="2000" b="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Uyum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Sınıflarında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haftada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toplam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30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saat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olmak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üzere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Türkçe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dil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eğitimi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seçmeli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yabancı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dil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Arapça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veya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İngilizce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),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görsel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sanatlar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ve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beden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eğitimi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gibi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derslere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yer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bg1"/>
                          </a:solidFill>
                        </a:rPr>
                        <a:t>verilecektir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n-GB" sz="2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9725" marR="99725" marT="49862" marB="49862" anchor="ctr">
                    <a:solidFill>
                      <a:srgbClr val="5287B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2000" b="0" i="1" kern="1200" baseline="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Adaptation</a:t>
                      </a:r>
                      <a:r>
                        <a:rPr lang="en-US" sz="2000" b="0" i="1" kern="1200" baseline="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1" kern="1200" baseline="0" noProof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</a:t>
                      </a:r>
                      <a:r>
                        <a:rPr lang="tr-TR" sz="2000" b="0" i="1" kern="1200" baseline="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</a:t>
                      </a:r>
                      <a:r>
                        <a:rPr lang="en-US" sz="2000" b="0" i="1" kern="1200" baseline="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were established </a:t>
                      </a:r>
                      <a:r>
                        <a:rPr lang="tr-TR" sz="2000" b="0" i="1" kern="1200" baseline="0" noProof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en-US" sz="2000" b="0" i="1" kern="1200" baseline="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Circular dated 6 September 2019</a:t>
                      </a:r>
                      <a:r>
                        <a:rPr lang="tr-TR" sz="2000" b="0" i="1" kern="1200" baseline="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r-TR" sz="2000" b="0" i="1" kern="1200" baseline="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rtl="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1" kern="1200" baseline="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is aimed to increase Turkish language proficiency of foreign students through </a:t>
                      </a:r>
                      <a:r>
                        <a:rPr lang="tr-TR" sz="2000" b="0" i="1" kern="1200" baseline="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Adaptation </a:t>
                      </a:r>
                      <a:r>
                        <a:rPr lang="tr-TR" sz="2000" b="0" i="1" kern="1200" baseline="0" noProof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Classes</a:t>
                      </a:r>
                      <a:r>
                        <a:rPr lang="tr-TR" sz="2000" b="0" i="1" kern="1200" baseline="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1" kern="1200" baseline="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 that they can catch up with courses taught at public schools and communicate with their peers effectively.</a:t>
                      </a:r>
                      <a:endParaRPr lang="tr-TR" sz="2000" b="0" i="1" kern="1200" baseline="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rtl="0">
                        <a:buFont typeface="Arial" panose="020B0604020202020204" pitchFamily="34" charset="0"/>
                        <a:buNone/>
                      </a:pPr>
                      <a:endParaRPr lang="tr-TR" sz="2000" b="0" i="1" kern="1200" baseline="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rtl="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1" kern="1200" baseline="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will have a total of 30 hours </a:t>
                      </a:r>
                      <a:r>
                        <a:rPr lang="tr-TR" sz="2000" b="0" i="1" kern="1200" baseline="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Adaptation</a:t>
                      </a:r>
                      <a:r>
                        <a:rPr lang="en-US" sz="2000" b="0" i="1" kern="1200" baseline="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000" b="0" i="1" kern="1200" baseline="0" noProof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Classes</a:t>
                      </a:r>
                      <a:r>
                        <a:rPr lang="tr-TR" sz="2000" b="0" i="1" kern="1200" baseline="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1" kern="1200" baseline="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ranging from Turkish language training to elective foreign language (Arabic or English), visual arts and physical education etc.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29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2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725" marR="99725" marT="49862" marB="49862" anchor="ctr">
                    <a:solidFill>
                      <a:srgbClr val="528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012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7">
            <a:extLst>
              <a:ext uri="{FF2B5EF4-FFF2-40B4-BE49-F238E27FC236}">
                <a16:creationId xmlns:a16="http://schemas.microsoft.com/office/drawing/2014/main" id="{2A26A0F6-E1B6-44EF-8B53-33A4BA2531E4}"/>
              </a:ext>
            </a:extLst>
          </p:cNvPr>
          <p:cNvSpPr txBox="1"/>
          <p:nvPr/>
        </p:nvSpPr>
        <p:spPr>
          <a:xfrm>
            <a:off x="0" y="6174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YAKIN GÜNDEM</a:t>
            </a:r>
            <a:endParaRPr lang="tr-TR" sz="4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RECENT AGENDA</a:t>
            </a: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942426B1-2536-4639-8430-08E9966046E3}"/>
              </a:ext>
            </a:extLst>
          </p:cNvPr>
          <p:cNvGraphicFramePr>
            <a:graphicFrameLocks noGrp="1"/>
          </p:cNvGraphicFramePr>
          <p:nvPr/>
        </p:nvGraphicFramePr>
        <p:xfrm>
          <a:off x="131806" y="1952366"/>
          <a:ext cx="4876799" cy="76612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38000"/>
                    </a:prstClr>
                  </a:outerShdw>
                </a:effectLst>
                <a:tableStyleId>{5940675A-B579-460E-94D1-54222C63F5DA}</a:tableStyleId>
              </a:tblPr>
              <a:tblGrid>
                <a:gridCol w="4876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6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SOSYAL UYUM FAALİYETLERİ</a:t>
                      </a:r>
                      <a:endParaRPr lang="tr-TR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SOCIAL COHESION ACTIVITIES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" name="Grup 3">
            <a:extLst>
              <a:ext uri="{FF2B5EF4-FFF2-40B4-BE49-F238E27FC236}">
                <a16:creationId xmlns:a16="http://schemas.microsoft.com/office/drawing/2014/main" id="{C620E8FD-23EB-48B0-87D2-8D3BE05D18F5}"/>
              </a:ext>
            </a:extLst>
          </p:cNvPr>
          <p:cNvGrpSpPr/>
          <p:nvPr/>
        </p:nvGrpSpPr>
        <p:grpSpPr>
          <a:xfrm>
            <a:off x="71439" y="2979101"/>
            <a:ext cx="4895977" cy="2910056"/>
            <a:chOff x="71439" y="3253615"/>
            <a:chExt cx="7772413" cy="2083585"/>
          </a:xfrm>
        </p:grpSpPr>
        <p:grpSp>
          <p:nvGrpSpPr>
            <p:cNvPr id="5" name="Grup 4">
              <a:extLst>
                <a:ext uri="{FF2B5EF4-FFF2-40B4-BE49-F238E27FC236}">
                  <a16:creationId xmlns:a16="http://schemas.microsoft.com/office/drawing/2014/main" id="{AE492874-A826-4B83-A387-BF94872F9D06}"/>
                </a:ext>
              </a:extLst>
            </p:cNvPr>
            <p:cNvGrpSpPr/>
            <p:nvPr/>
          </p:nvGrpSpPr>
          <p:grpSpPr>
            <a:xfrm>
              <a:off x="71439" y="3253615"/>
              <a:ext cx="942730" cy="925065"/>
              <a:chOff x="672724" y="1434365"/>
              <a:chExt cx="726685" cy="69341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83B85B6-60E5-420F-AC31-4BABD309808E}"/>
                  </a:ext>
                </a:extLst>
              </p:cNvPr>
              <p:cNvSpPr/>
              <p:nvPr/>
            </p:nvSpPr>
            <p:spPr>
              <a:xfrm>
                <a:off x="672724" y="1434365"/>
                <a:ext cx="693414" cy="69341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TextBox 9">
                <a:extLst>
                  <a:ext uri="{FF2B5EF4-FFF2-40B4-BE49-F238E27FC236}">
                    <a16:creationId xmlns:a16="http://schemas.microsoft.com/office/drawing/2014/main" id="{430C49F8-41A9-496A-A7D3-C03BBBEC1546}"/>
                  </a:ext>
                </a:extLst>
              </p:cNvPr>
              <p:cNvSpPr txBox="1"/>
              <p:nvPr/>
            </p:nvSpPr>
            <p:spPr>
              <a:xfrm>
                <a:off x="794770" y="1665443"/>
                <a:ext cx="604639" cy="231256"/>
              </a:xfrm>
              <a:prstGeom prst="rect">
                <a:avLst/>
              </a:prstGeom>
              <a:noFill/>
            </p:spPr>
            <p:txBody>
              <a:bodyPr wrap="square" tIns="0" bIns="0" rtlCol="0" anchor="ctr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</p:grpSp>
        <p:sp>
          <p:nvSpPr>
            <p:cNvPr id="6" name="TextBox 17">
              <a:extLst>
                <a:ext uri="{FF2B5EF4-FFF2-40B4-BE49-F238E27FC236}">
                  <a16:creationId xmlns:a16="http://schemas.microsoft.com/office/drawing/2014/main" id="{03401074-60BD-48C6-B4C1-930676E75DB5}"/>
                </a:ext>
              </a:extLst>
            </p:cNvPr>
            <p:cNvSpPr txBox="1"/>
            <p:nvPr/>
          </p:nvSpPr>
          <p:spPr>
            <a:xfrm>
              <a:off x="1062991" y="3377592"/>
              <a:ext cx="6780861" cy="859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altLang="ko-KR" dirty="0">
                  <a:solidFill>
                    <a:srgbClr val="0070C0"/>
                  </a:solidFill>
                  <a:cs typeface="Arial" pitchFamily="34" charset="0"/>
                </a:rPr>
                <a:t>Suriyeli ve Türk çocuklar için Sosyal Uyum Faaliyetleri</a:t>
              </a:r>
              <a:br>
                <a:rPr lang="tr-TR" altLang="ko-KR" dirty="0">
                  <a:solidFill>
                    <a:srgbClr val="0070C0"/>
                  </a:solidFill>
                  <a:cs typeface="Arial" pitchFamily="34" charset="0"/>
                </a:rPr>
              </a:br>
              <a:r>
                <a:rPr lang="en-US" altLang="ko-KR" i="1" dirty="0">
                  <a:solidFill>
                    <a:srgbClr val="0070C0"/>
                  </a:solidFill>
                  <a:cs typeface="Arial" pitchFamily="34" charset="0"/>
                </a:rPr>
                <a:t>Social cohesion activities for Syrian and Turkish students </a:t>
              </a:r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0FAFEF18-3AC1-410E-84B1-EAE1ABF1EE9C}"/>
                </a:ext>
              </a:extLst>
            </p:cNvPr>
            <p:cNvSpPr txBox="1"/>
            <p:nvPr/>
          </p:nvSpPr>
          <p:spPr>
            <a:xfrm>
              <a:off x="1062991" y="4477771"/>
              <a:ext cx="6622713" cy="859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altLang="ko-KR" dirty="0">
                  <a:solidFill>
                    <a:srgbClr val="0070C0"/>
                  </a:solidFill>
                  <a:cs typeface="Arial" pitchFamily="34" charset="0"/>
                </a:rPr>
                <a:t>Suriyeli ve Türk aileler için Sosyal Uyum Faaliyetleri</a:t>
              </a:r>
              <a:br>
                <a:rPr lang="tr-TR" altLang="ko-KR" dirty="0">
                  <a:solidFill>
                    <a:srgbClr val="0070C0"/>
                  </a:solidFill>
                  <a:cs typeface="Arial" pitchFamily="34" charset="0"/>
                </a:rPr>
              </a:br>
              <a:r>
                <a:rPr lang="en-US" altLang="ko-KR" i="1" dirty="0">
                  <a:solidFill>
                    <a:srgbClr val="0070C0"/>
                  </a:solidFill>
                  <a:cs typeface="Arial" pitchFamily="34" charset="0"/>
                </a:rPr>
                <a:t>Social cohesion activities for Syrian and Turkish parents</a:t>
              </a:r>
            </a:p>
          </p:txBody>
        </p:sp>
        <p:grpSp>
          <p:nvGrpSpPr>
            <p:cNvPr id="8" name="Grup 7">
              <a:extLst>
                <a:ext uri="{FF2B5EF4-FFF2-40B4-BE49-F238E27FC236}">
                  <a16:creationId xmlns:a16="http://schemas.microsoft.com/office/drawing/2014/main" id="{61FC5806-B742-4A0F-B9BB-51F2FEB2D9C5}"/>
                </a:ext>
              </a:extLst>
            </p:cNvPr>
            <p:cNvGrpSpPr/>
            <p:nvPr/>
          </p:nvGrpSpPr>
          <p:grpSpPr>
            <a:xfrm>
              <a:off x="71439" y="4353794"/>
              <a:ext cx="942730" cy="925065"/>
              <a:chOff x="672724" y="1434365"/>
              <a:chExt cx="726685" cy="69341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615C8B9-557D-48EF-B53E-75A8D8B8B636}"/>
                  </a:ext>
                </a:extLst>
              </p:cNvPr>
              <p:cNvSpPr/>
              <p:nvPr/>
            </p:nvSpPr>
            <p:spPr>
              <a:xfrm>
                <a:off x="672724" y="1434365"/>
                <a:ext cx="693414" cy="69341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C52FC8-FD28-4F7F-8B15-BF832CDEEE59}"/>
                  </a:ext>
                </a:extLst>
              </p:cNvPr>
              <p:cNvSpPr txBox="1"/>
              <p:nvPr/>
            </p:nvSpPr>
            <p:spPr>
              <a:xfrm>
                <a:off x="794770" y="1665443"/>
                <a:ext cx="604639" cy="231256"/>
              </a:xfrm>
              <a:prstGeom prst="rect">
                <a:avLst/>
              </a:prstGeom>
              <a:noFill/>
            </p:spPr>
            <p:txBody>
              <a:bodyPr wrap="square" tIns="0" bIns="0" rtlCol="0" anchor="ctr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</p:grpSp>
      <p:pic>
        <p:nvPicPr>
          <p:cNvPr id="13" name="Resim 12">
            <a:extLst>
              <a:ext uri="{FF2B5EF4-FFF2-40B4-BE49-F238E27FC236}">
                <a16:creationId xmlns:a16="http://schemas.microsoft.com/office/drawing/2014/main" id="{CC91099F-505F-49B0-8FAF-AD4A9ADE4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25" y="1861750"/>
            <a:ext cx="7026876" cy="4684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929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331202"/>
              </p:ext>
            </p:extLst>
          </p:nvPr>
        </p:nvGraphicFramePr>
        <p:xfrm>
          <a:off x="350444" y="1470991"/>
          <a:ext cx="11270056" cy="4581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0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9135">
                <a:tc>
                  <a:txBody>
                    <a:bodyPr/>
                    <a:lstStyle/>
                    <a:p>
                      <a:pPr algn="ctr"/>
                      <a:endParaRPr lang="tr-TR" sz="3600" dirty="0"/>
                    </a:p>
                  </a:txBody>
                  <a:tcPr marL="105825" marR="105825" marT="52912" marB="529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618">
                <a:tc>
                  <a:txBody>
                    <a:bodyPr/>
                    <a:lstStyle/>
                    <a:p>
                      <a:r>
                        <a:rPr lang="tr-TR" sz="3200" dirty="0"/>
                        <a:t>Okul Çağındaki Çocuk Sayısı: (5-17): </a:t>
                      </a:r>
                      <a:r>
                        <a:rPr lang="tr-TR" sz="4400" b="1" dirty="0"/>
                        <a:t>1.082.172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3200" dirty="0"/>
                        <a:t>(School Age </a:t>
                      </a:r>
                      <a:r>
                        <a:rPr lang="tr-TR" sz="3200" dirty="0" err="1"/>
                        <a:t>Children</a:t>
                      </a:r>
                      <a:r>
                        <a:rPr lang="tr-TR" sz="3200" dirty="0"/>
                        <a:t>)</a:t>
                      </a:r>
                    </a:p>
                  </a:txBody>
                  <a:tcPr marL="105825" marR="105825" marT="52912" marB="529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6797">
                <a:tc>
                  <a:txBody>
                    <a:bodyPr/>
                    <a:lstStyle/>
                    <a:p>
                      <a:r>
                        <a:rPr lang="tr-TR" sz="3200" dirty="0"/>
                        <a:t>Okullaşan Çocuk Sayısı: </a:t>
                      </a:r>
                      <a:r>
                        <a:rPr lang="tr-TR" sz="3200" baseline="0" dirty="0"/>
                        <a:t> </a:t>
                      </a:r>
                      <a:r>
                        <a:rPr lang="tr-TR" sz="4400" b="1" baseline="0" dirty="0"/>
                        <a:t>633.271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3200" dirty="0"/>
                        <a:t>(</a:t>
                      </a:r>
                      <a:r>
                        <a:rPr lang="tr-TR" sz="3200" dirty="0" err="1"/>
                        <a:t>Enrolled</a:t>
                      </a:r>
                      <a:r>
                        <a:rPr lang="tr-TR" sz="3200" baseline="0" dirty="0"/>
                        <a:t> </a:t>
                      </a:r>
                      <a:r>
                        <a:rPr lang="tr-TR" sz="3200" baseline="0" dirty="0" err="1"/>
                        <a:t>Children</a:t>
                      </a:r>
                      <a:r>
                        <a:rPr lang="tr-TR" sz="3200" dirty="0"/>
                        <a:t>)</a:t>
                      </a:r>
                    </a:p>
                  </a:txBody>
                  <a:tcPr marL="105825" marR="105825" marT="52912" marB="529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3156">
                <a:tc>
                  <a:txBody>
                    <a:bodyPr/>
                    <a:lstStyle/>
                    <a:p>
                      <a:r>
                        <a:rPr lang="tr-TR" sz="3200" dirty="0"/>
                        <a:t>Okul Dışı Çocuk Sayısı: </a:t>
                      </a:r>
                      <a:r>
                        <a:rPr lang="tr-TR" sz="4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448.901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tr-TR" sz="3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</a:t>
                      </a:r>
                      <a:r>
                        <a:rPr lang="tr-TR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School </a:t>
                      </a:r>
                      <a:r>
                        <a:rPr lang="tr-TR" sz="3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Children</a:t>
                      </a:r>
                      <a:r>
                        <a:rPr lang="tr-TR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tr-TR" sz="44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5825" marR="105825" marT="52912" marB="529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8 Metin kutusu">
            <a:extLst>
              <a:ext uri="{FF2B5EF4-FFF2-40B4-BE49-F238E27FC236}">
                <a16:creationId xmlns:a16="http://schemas.microsoft.com/office/drawing/2014/main" id="{ABF40923-A9FF-4AB8-A8DC-CACA9549C9A5}"/>
              </a:ext>
            </a:extLst>
          </p:cNvPr>
          <p:cNvSpPr txBox="1"/>
          <p:nvPr/>
        </p:nvSpPr>
        <p:spPr>
          <a:xfrm>
            <a:off x="0" y="257205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E61E25"/>
                </a:solidFill>
              </a:rPr>
              <a:t>ÇAĞ NÜFUSU VE OKULLAŞMA ORANLARI</a:t>
            </a:r>
          </a:p>
          <a:p>
            <a:pPr algn="ctr"/>
            <a:r>
              <a:rPr lang="en-US" sz="2400" b="1" dirty="0">
                <a:ln w="13462">
                  <a:noFill/>
                  <a:prstDash val="solid"/>
                </a:ln>
                <a:solidFill>
                  <a:srgbClr val="002060"/>
                </a:solidFill>
              </a:rPr>
              <a:t>SCHOOL AGE POPULATION AND ENROLMENT RATES</a:t>
            </a:r>
          </a:p>
        </p:txBody>
      </p:sp>
    </p:spTree>
    <p:extLst>
      <p:ext uri="{BB962C8B-B14F-4D97-AF65-F5344CB8AC3E}">
        <p14:creationId xmlns:p14="http://schemas.microsoft.com/office/powerpoint/2010/main" val="257192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7">
            <a:extLst>
              <a:ext uri="{FF2B5EF4-FFF2-40B4-BE49-F238E27FC236}">
                <a16:creationId xmlns:a16="http://schemas.microsoft.com/office/drawing/2014/main" id="{B00A8C30-6CC0-40AA-B21D-47C8F9306E61}"/>
              </a:ext>
            </a:extLst>
          </p:cNvPr>
          <p:cNvSpPr txBox="1"/>
          <p:nvPr/>
        </p:nvSpPr>
        <p:spPr>
          <a:xfrm>
            <a:off x="0" y="61743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YAKIN GÜNDEM</a:t>
            </a:r>
            <a:endParaRPr lang="tr-TR" sz="4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RECENT AGENDA</a:t>
            </a: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2089616A-2856-40A8-8384-3563F5CFF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056722"/>
              </p:ext>
            </p:extLst>
          </p:nvPr>
        </p:nvGraphicFramePr>
        <p:xfrm>
          <a:off x="593122" y="3209926"/>
          <a:ext cx="5502877" cy="1597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2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74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r-TR" sz="2400" b="1" baseline="0" noProof="0" dirty="0"/>
                        <a:t>S</a:t>
                      </a:r>
                      <a:r>
                        <a:rPr lang="en-US" sz="2400" b="1" baseline="0" noProof="0" dirty="0" err="1"/>
                        <a:t>osyal</a:t>
                      </a:r>
                      <a:r>
                        <a:rPr lang="en-US" sz="2400" b="1" baseline="0" noProof="0" dirty="0"/>
                        <a:t> </a:t>
                      </a:r>
                      <a:r>
                        <a:rPr lang="en-US" sz="2400" b="1" baseline="0" noProof="0" dirty="0" err="1"/>
                        <a:t>Uyum</a:t>
                      </a:r>
                      <a:r>
                        <a:rPr lang="tr-TR" sz="2400" b="1" baseline="0" noProof="0" dirty="0"/>
                        <a:t> </a:t>
                      </a:r>
                      <a:r>
                        <a:rPr lang="en-US" sz="2400" b="1" baseline="0" noProof="0" dirty="0" err="1"/>
                        <a:t>Modeli</a:t>
                      </a:r>
                      <a:r>
                        <a:rPr lang="en-US" sz="2400" b="1" baseline="0" noProof="0" dirty="0"/>
                        <a:t> </a:t>
                      </a:r>
                      <a:r>
                        <a:rPr lang="en-US" sz="2400" b="1" baseline="0" noProof="0" dirty="0" err="1"/>
                        <a:t>Geliştirilmesi</a:t>
                      </a:r>
                      <a:endParaRPr lang="tr-TR" sz="2400" b="1" baseline="0" noProof="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400" b="1" baseline="0" noProof="0" dirty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400" b="1" i="1" baseline="0" noProof="0" dirty="0"/>
                        <a:t>Dev</a:t>
                      </a:r>
                      <a:r>
                        <a:rPr lang="tr-TR" sz="2400" b="1" i="1" baseline="0" noProof="0" dirty="0"/>
                        <a:t>e</a:t>
                      </a:r>
                      <a:r>
                        <a:rPr lang="en-US" sz="2400" b="1" i="1" baseline="0" noProof="0" dirty="0" err="1"/>
                        <a:t>lopment</a:t>
                      </a:r>
                      <a:r>
                        <a:rPr lang="en-US" sz="2400" b="1" i="1" baseline="0" noProof="0" dirty="0"/>
                        <a:t> of a Social Cohesion Model</a:t>
                      </a:r>
                    </a:p>
                  </a:txBody>
                  <a:tcPr anchor="ctr">
                    <a:solidFill>
                      <a:srgbClr val="528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2683EFCF-A77B-4DA4-9C3D-5C8D0030A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41725"/>
            <a:ext cx="5600780" cy="373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88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7">
            <a:extLst>
              <a:ext uri="{FF2B5EF4-FFF2-40B4-BE49-F238E27FC236}">
                <a16:creationId xmlns:a16="http://schemas.microsoft.com/office/drawing/2014/main" id="{9F83C240-0566-49F1-8BC1-BB56AD83E444}"/>
              </a:ext>
            </a:extLst>
          </p:cNvPr>
          <p:cNvSpPr txBox="1"/>
          <p:nvPr/>
        </p:nvSpPr>
        <p:spPr>
          <a:xfrm>
            <a:off x="170121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YAKIN GÜNDEM</a:t>
            </a:r>
            <a:endParaRPr lang="tr-TR" sz="4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RECENT AGENDA</a:t>
            </a: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C5A49BBC-3167-4462-B55D-23708EF73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007344"/>
              </p:ext>
            </p:extLst>
          </p:nvPr>
        </p:nvGraphicFramePr>
        <p:xfrm>
          <a:off x="290126" y="2383075"/>
          <a:ext cx="8253799" cy="2781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9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4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1775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EÇE EĞİTİMLERİ</a:t>
                      </a:r>
                      <a:r>
                        <a:rPr lang="tr-TR" sz="2400" b="0" dirty="0">
                          <a:solidFill>
                            <a:schemeClr val="bg1"/>
                          </a:solidFill>
                        </a:rPr>
                        <a:t>Nİ</a:t>
                      </a:r>
                      <a:r>
                        <a:rPr lang="tr-TR" sz="24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DEVAM</a:t>
                      </a:r>
                      <a:r>
                        <a:rPr lang="tr-TR" sz="2400" b="0" baseline="0" dirty="0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r-TR" sz="2400" b="0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r-TR" sz="2400" b="0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DESTEKLEME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</a:rPr>
                        <a:t> EĞİTİMLERİ </a:t>
                      </a:r>
                      <a:r>
                        <a:rPr lang="tr-TR" sz="2400" b="0" baseline="0" dirty="0">
                          <a:solidFill>
                            <a:schemeClr val="bg1"/>
                          </a:solidFill>
                        </a:rPr>
                        <a:t>BAŞLANGIÇ TARİHİ: KASIM 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</a:rPr>
                        <a:t>2019</a:t>
                      </a:r>
                      <a:r>
                        <a:rPr lang="tr-TR" sz="24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r-TR" sz="2400" b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9725" marR="99725" marT="49862" marB="49862" anchor="ctr">
                    <a:solidFill>
                      <a:srgbClr val="5287B2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CONTINUATION</a:t>
                      </a:r>
                      <a:r>
                        <a:rPr lang="tr-TR" sz="2200" b="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ECE ACTIVITIES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200" b="0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r-TR" sz="2200" b="0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200" b="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STARTING DATE OF BACK-UP TRAININGS: NOVEMBER 2019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200" b="0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r-TR" sz="2200" b="0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725" marR="99725" marT="49862" marB="49862" anchor="ctr">
                    <a:solidFill>
                      <a:srgbClr val="528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60140472-FBFA-4201-8E84-9562E2EF4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84" y="1422334"/>
            <a:ext cx="315329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7">
            <a:extLst>
              <a:ext uri="{FF2B5EF4-FFF2-40B4-BE49-F238E27FC236}">
                <a16:creationId xmlns:a16="http://schemas.microsoft.com/office/drawing/2014/main" id="{E036B521-4EC8-40C4-B972-B0189FC1B181}"/>
              </a:ext>
            </a:extLst>
          </p:cNvPr>
          <p:cNvSpPr txBox="1"/>
          <p:nvPr/>
        </p:nvSpPr>
        <p:spPr>
          <a:xfrm>
            <a:off x="170121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YAKIN GÜNDEM</a:t>
            </a:r>
            <a:endParaRPr lang="tr-TR" sz="4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RECENT AGENDA</a:t>
            </a: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4C732BAE-69B5-47F1-B660-747C678F7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26039"/>
              </p:ext>
            </p:extLst>
          </p:nvPr>
        </p:nvGraphicFramePr>
        <p:xfrm>
          <a:off x="361950" y="2372886"/>
          <a:ext cx="5734050" cy="3117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8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5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61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r-TR" sz="2400" b="0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2400" b="0" baseline="0" dirty="0">
                          <a:solidFill>
                            <a:schemeClr val="bg1"/>
                          </a:solidFill>
                        </a:rPr>
                        <a:t>İKİ 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</a:rPr>
                        <a:t>SÖMESTR</a:t>
                      </a:r>
                      <a:r>
                        <a:rPr lang="tr-TR" sz="24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</a:rPr>
                        <a:t>TYS</a:t>
                      </a:r>
                      <a:endParaRPr lang="tr-TR" sz="2400" b="0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r-TR" sz="2400" b="0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baseline="0" dirty="0">
                          <a:solidFill>
                            <a:schemeClr val="bg1"/>
                          </a:solidFill>
                        </a:rPr>
                        <a:t>MESLEK LİSESİ </a:t>
                      </a:r>
                      <a:r>
                        <a:rPr lang="tr-TR" sz="2400" b="0" baseline="0" dirty="0">
                          <a:solidFill>
                            <a:schemeClr val="bg1"/>
                          </a:solidFill>
                        </a:rPr>
                        <a:t>VE MEM 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</a:rPr>
                        <a:t>ÖĞRENCİLER</a:t>
                      </a:r>
                      <a:r>
                        <a:rPr lang="tr-TR" sz="24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</a:rPr>
                        <a:t>BURS DESTEĞİ</a:t>
                      </a:r>
                      <a:endParaRPr lang="en-GB" sz="2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9725" marR="99725" marT="49862" marB="49862" anchor="ctr">
                    <a:solidFill>
                      <a:srgbClr val="5287B2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200" b="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TURKISH PROFICIENCY EXAM AT EACH TERM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r-TR" sz="2200" b="0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200" b="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SCHOLARSHIP FOR VOCATIONAL HIGH SCHOOL STUDENTS</a:t>
                      </a:r>
                      <a:endParaRPr lang="en-US" sz="2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725" marR="99725" marT="49862" marB="49862" anchor="ctr">
                    <a:solidFill>
                      <a:srgbClr val="528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B6A40E14-F0E0-49D1-B8AA-3D52F33D03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2099394"/>
            <a:ext cx="5496338" cy="36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3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 4">
            <a:extLst>
              <a:ext uri="{FF2B5EF4-FFF2-40B4-BE49-F238E27FC236}">
                <a16:creationId xmlns:a16="http://schemas.microsoft.com/office/drawing/2014/main" id="{17BACC64-EE9B-479B-9175-EE74059458FF}"/>
              </a:ext>
            </a:extLst>
          </p:cNvPr>
          <p:cNvGrpSpPr/>
          <p:nvPr/>
        </p:nvGrpSpPr>
        <p:grpSpPr>
          <a:xfrm>
            <a:off x="958645" y="915005"/>
            <a:ext cx="10274710" cy="2207738"/>
            <a:chOff x="0" y="-569423"/>
            <a:chExt cx="10274710" cy="3125010"/>
          </a:xfrm>
        </p:grpSpPr>
        <p:sp>
          <p:nvSpPr>
            <p:cNvPr id="15" name="Dikdörtgen 14">
              <a:extLst>
                <a:ext uri="{FF2B5EF4-FFF2-40B4-BE49-F238E27FC236}">
                  <a16:creationId xmlns:a16="http://schemas.microsoft.com/office/drawing/2014/main" id="{86BBFBCB-B5CC-45E5-836C-3A91222900BB}"/>
                </a:ext>
              </a:extLst>
            </p:cNvPr>
            <p:cNvSpPr/>
            <p:nvPr/>
          </p:nvSpPr>
          <p:spPr>
            <a:xfrm>
              <a:off x="0" y="131662"/>
              <a:ext cx="10274710" cy="2423925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Metin kutusu 15">
              <a:extLst>
                <a:ext uri="{FF2B5EF4-FFF2-40B4-BE49-F238E27FC236}">
                  <a16:creationId xmlns:a16="http://schemas.microsoft.com/office/drawing/2014/main" id="{5E26BB60-C143-498B-B94B-3C08BB887340}"/>
                </a:ext>
              </a:extLst>
            </p:cNvPr>
            <p:cNvSpPr txBox="1"/>
            <p:nvPr/>
          </p:nvSpPr>
          <p:spPr>
            <a:xfrm>
              <a:off x="0" y="-569423"/>
              <a:ext cx="10274710" cy="2423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7432" tIns="1124712" rIns="797432" bIns="128016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800" kern="1200" dirty="0"/>
                <a:t>Birleşmiş Milletler Çocuklara Yardım Fonu(UNICEF)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800" kern="1200" dirty="0"/>
                <a:t>Birleşmiş Milletler Mülteciler Yüksek Komiserliği (UNHCR)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800" kern="1200" dirty="0"/>
                <a:t>Birleşmiş Milletler Kalkınma Programı (UNDP)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800" kern="1200" dirty="0"/>
                <a:t>World Bank (Dünya Bankası)</a:t>
              </a:r>
            </a:p>
          </p:txBody>
        </p:sp>
      </p:grpSp>
      <p:grpSp>
        <p:nvGrpSpPr>
          <p:cNvPr id="6" name="Grup 5">
            <a:extLst>
              <a:ext uri="{FF2B5EF4-FFF2-40B4-BE49-F238E27FC236}">
                <a16:creationId xmlns:a16="http://schemas.microsoft.com/office/drawing/2014/main" id="{C96F2E45-EC23-4E91-B71D-5C42A2811B9F}"/>
              </a:ext>
            </a:extLst>
          </p:cNvPr>
          <p:cNvGrpSpPr/>
          <p:nvPr/>
        </p:nvGrpSpPr>
        <p:grpSpPr>
          <a:xfrm>
            <a:off x="1472380" y="1297945"/>
            <a:ext cx="6353459" cy="640748"/>
            <a:chOff x="513735" y="66927"/>
            <a:chExt cx="6353459" cy="906967"/>
          </a:xfrm>
        </p:grpSpPr>
        <p:sp>
          <p:nvSpPr>
            <p:cNvPr id="13" name="Dikdörtgen: Köşeleri Yuvarlatılmış 12">
              <a:extLst>
                <a:ext uri="{FF2B5EF4-FFF2-40B4-BE49-F238E27FC236}">
                  <a16:creationId xmlns:a16="http://schemas.microsoft.com/office/drawing/2014/main" id="{3AA26537-9ECB-4F04-B030-F77DFC6A074E}"/>
                </a:ext>
              </a:extLst>
            </p:cNvPr>
            <p:cNvSpPr/>
            <p:nvPr/>
          </p:nvSpPr>
          <p:spPr>
            <a:xfrm>
              <a:off x="513735" y="66927"/>
              <a:ext cx="6353459" cy="90696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Dikdörtgen: Köşeleri Yuvarlatılmış 6">
              <a:extLst>
                <a:ext uri="{FF2B5EF4-FFF2-40B4-BE49-F238E27FC236}">
                  <a16:creationId xmlns:a16="http://schemas.microsoft.com/office/drawing/2014/main" id="{3474B6D5-22FC-4F1E-B089-0931179BC7E1}"/>
                </a:ext>
              </a:extLst>
            </p:cNvPr>
            <p:cNvSpPr txBox="1"/>
            <p:nvPr/>
          </p:nvSpPr>
          <p:spPr>
            <a:xfrm>
              <a:off x="558009" y="111201"/>
              <a:ext cx="6264911" cy="8184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1852" tIns="0" rIns="271852" bIns="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3200" b="1" kern="1200" dirty="0"/>
                <a:t>Yabancı Kurum/Kuruluşlar </a:t>
              </a:r>
              <a:endParaRPr lang="tr-TR" sz="3200" kern="1200" dirty="0"/>
            </a:p>
          </p:txBody>
        </p:sp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id="{8AFCB00A-4769-49A8-B3E0-32FED7286CBC}"/>
              </a:ext>
            </a:extLst>
          </p:cNvPr>
          <p:cNvGrpSpPr/>
          <p:nvPr/>
        </p:nvGrpSpPr>
        <p:grpSpPr>
          <a:xfrm>
            <a:off x="958645" y="3640587"/>
            <a:ext cx="10274710" cy="2922138"/>
            <a:chOff x="0" y="2152332"/>
            <a:chExt cx="10274710" cy="3853107"/>
          </a:xfrm>
        </p:grpSpPr>
        <p:sp>
          <p:nvSpPr>
            <p:cNvPr id="11" name="Dikdörtgen 10">
              <a:extLst>
                <a:ext uri="{FF2B5EF4-FFF2-40B4-BE49-F238E27FC236}">
                  <a16:creationId xmlns:a16="http://schemas.microsoft.com/office/drawing/2014/main" id="{CF7C858A-BB13-4C36-A5B7-1695939A0556}"/>
                </a:ext>
              </a:extLst>
            </p:cNvPr>
            <p:cNvSpPr/>
            <p:nvPr/>
          </p:nvSpPr>
          <p:spPr>
            <a:xfrm>
              <a:off x="0" y="3028689"/>
              <a:ext cx="10274710" cy="297675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Metin kutusu 11">
              <a:extLst>
                <a:ext uri="{FF2B5EF4-FFF2-40B4-BE49-F238E27FC236}">
                  <a16:creationId xmlns:a16="http://schemas.microsoft.com/office/drawing/2014/main" id="{68A6D561-DA04-403D-A98C-2160AD9F232A}"/>
                </a:ext>
              </a:extLst>
            </p:cNvPr>
            <p:cNvSpPr txBox="1"/>
            <p:nvPr/>
          </p:nvSpPr>
          <p:spPr>
            <a:xfrm>
              <a:off x="0" y="2152332"/>
              <a:ext cx="10274710" cy="2976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7432" tIns="1124712" rIns="797432" bIns="128016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800" kern="1200" dirty="0"/>
                <a:t>Cumhurbaşkanlığı 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800" kern="1200" dirty="0"/>
                <a:t>İçişleri Bakanlığı Göç İdaresi Genel Müdürlüğü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800" kern="1200" dirty="0"/>
                <a:t>İçişleri Bakanlığı Emniyet Genel Müdürlüğü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800" kern="1200" dirty="0"/>
                <a:t>Türk Kızılayı Genel Müdürlüğü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800" kern="1200" dirty="0"/>
                <a:t>Türkiye Maarif Vakfı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800" kern="1200" dirty="0"/>
                <a:t>AFAD</a:t>
              </a:r>
            </a:p>
          </p:txBody>
        </p:sp>
      </p:grpSp>
      <p:grpSp>
        <p:nvGrpSpPr>
          <p:cNvPr id="8" name="Grup 7">
            <a:extLst>
              <a:ext uri="{FF2B5EF4-FFF2-40B4-BE49-F238E27FC236}">
                <a16:creationId xmlns:a16="http://schemas.microsoft.com/office/drawing/2014/main" id="{E6F7B3ED-3336-4443-89FB-641268882BB4}"/>
              </a:ext>
            </a:extLst>
          </p:cNvPr>
          <p:cNvGrpSpPr/>
          <p:nvPr/>
        </p:nvGrpSpPr>
        <p:grpSpPr>
          <a:xfrm>
            <a:off x="1472380" y="4078204"/>
            <a:ext cx="6234283" cy="691313"/>
            <a:chOff x="513735" y="2847187"/>
            <a:chExt cx="6234283" cy="978541"/>
          </a:xfrm>
        </p:grpSpPr>
        <p:sp>
          <p:nvSpPr>
            <p:cNvPr id="9" name="Dikdörtgen: Köşeleri Yuvarlatılmış 8">
              <a:extLst>
                <a:ext uri="{FF2B5EF4-FFF2-40B4-BE49-F238E27FC236}">
                  <a16:creationId xmlns:a16="http://schemas.microsoft.com/office/drawing/2014/main" id="{D66AB00D-3370-48E3-B5C6-4B9DD034DF23}"/>
                </a:ext>
              </a:extLst>
            </p:cNvPr>
            <p:cNvSpPr/>
            <p:nvPr/>
          </p:nvSpPr>
          <p:spPr>
            <a:xfrm>
              <a:off x="513735" y="2847187"/>
              <a:ext cx="6234283" cy="97854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Dikdörtgen: Köşeleri Yuvarlatılmış 10">
              <a:extLst>
                <a:ext uri="{FF2B5EF4-FFF2-40B4-BE49-F238E27FC236}">
                  <a16:creationId xmlns:a16="http://schemas.microsoft.com/office/drawing/2014/main" id="{ED1E0A5F-1840-435C-B370-200B3E57EC34}"/>
                </a:ext>
              </a:extLst>
            </p:cNvPr>
            <p:cNvSpPr txBox="1"/>
            <p:nvPr/>
          </p:nvSpPr>
          <p:spPr>
            <a:xfrm>
              <a:off x="561503" y="2894955"/>
              <a:ext cx="6138747" cy="8830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1852" tIns="0" rIns="271852" bIns="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3200" b="1" kern="1200" dirty="0"/>
                <a:t>Kamu Kurum ve Kuruluşları</a:t>
              </a:r>
              <a:endParaRPr lang="tr-TR" sz="3200" kern="1200" dirty="0"/>
            </a:p>
          </p:txBody>
        </p:sp>
      </p:grpSp>
      <p:sp>
        <p:nvSpPr>
          <p:cNvPr id="18" name="Metin kutusu 7">
            <a:extLst>
              <a:ext uri="{FF2B5EF4-FFF2-40B4-BE49-F238E27FC236}">
                <a16:creationId xmlns:a16="http://schemas.microsoft.com/office/drawing/2014/main" id="{FAFC259D-1BB6-429A-81C8-AE64D920672A}"/>
              </a:ext>
            </a:extLst>
          </p:cNvPr>
          <p:cNvSpPr txBox="1"/>
          <p:nvPr/>
        </p:nvSpPr>
        <p:spPr>
          <a:xfrm>
            <a:off x="170121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accent1">
                    <a:lumMod val="50000"/>
                  </a:schemeClr>
                </a:solidFill>
              </a:rPr>
              <a:t>ORTAKLIKLAR</a:t>
            </a:r>
            <a:endParaRPr lang="tr-TR" sz="4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tr-TR" sz="3200" b="1" dirty="0">
                <a:solidFill>
                  <a:srgbClr val="C00000"/>
                </a:solidFill>
              </a:rPr>
              <a:t>PARTNERSHIPS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6511"/>
          </a:xfrm>
          <a:prstGeom prst="rect">
            <a:avLst/>
          </a:prstGeom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6186614"/>
            <a:ext cx="1606511" cy="62375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638" y="-247825"/>
            <a:ext cx="1515225" cy="196088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6" y="408969"/>
            <a:ext cx="1774069" cy="1012948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-1410385" y="2604998"/>
            <a:ext cx="148277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i="1" dirty="0">
                <a:solidFill>
                  <a:srgbClr val="5287B2"/>
                </a:solidFill>
                <a:cs typeface="Times New Roman" pitchFamily="18" charset="0"/>
              </a:rPr>
              <a:t>TEŞEKKÜR EDERİM</a:t>
            </a:r>
          </a:p>
          <a:p>
            <a:pPr algn="ctr"/>
            <a:r>
              <a:rPr lang="tr-TR" sz="2800" b="1" i="1" dirty="0">
                <a:solidFill>
                  <a:srgbClr val="5287B2"/>
                </a:solidFill>
                <a:cs typeface="Times New Roman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9124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i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0615511"/>
              </p:ext>
            </p:extLst>
          </p:nvPr>
        </p:nvGraphicFramePr>
        <p:xfrm>
          <a:off x="889160" y="1809396"/>
          <a:ext cx="10072601" cy="401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8 Metin kutusu">
            <a:extLst>
              <a:ext uri="{FF2B5EF4-FFF2-40B4-BE49-F238E27FC236}">
                <a16:creationId xmlns:a16="http://schemas.microsoft.com/office/drawing/2014/main" id="{9131553F-BDCF-4697-98BC-CA559263603B}"/>
              </a:ext>
            </a:extLst>
          </p:cNvPr>
          <p:cNvSpPr txBox="1"/>
          <p:nvPr/>
        </p:nvSpPr>
        <p:spPr>
          <a:xfrm>
            <a:off x="0" y="257205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E61E25"/>
                </a:solidFill>
              </a:rPr>
              <a:t>YILLARA GÖRE ÇAĞ NÜFUSU</a:t>
            </a:r>
          </a:p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002060"/>
                </a:solidFill>
              </a:rPr>
              <a:t>SCHOOL AGE POPULATION IN YEARS</a:t>
            </a:r>
            <a:endParaRPr lang="en-US" sz="2400" b="1" dirty="0">
              <a:ln w="13462">
                <a:noFill/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2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ik 7">
            <a:extLst>
              <a:ext uri="{FF2B5EF4-FFF2-40B4-BE49-F238E27FC236}">
                <a16:creationId xmlns:a16="http://schemas.microsoft.com/office/drawing/2014/main" id="{DEAEFE78-D44D-4188-8961-F47954D6D5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459280"/>
              </p:ext>
            </p:extLst>
          </p:nvPr>
        </p:nvGraphicFramePr>
        <p:xfrm>
          <a:off x="235974" y="1217279"/>
          <a:ext cx="11621729" cy="5173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8 Metin kutusu">
            <a:extLst>
              <a:ext uri="{FF2B5EF4-FFF2-40B4-BE49-F238E27FC236}">
                <a16:creationId xmlns:a16="http://schemas.microsoft.com/office/drawing/2014/main" id="{5E9753DF-C5CB-43D6-87DD-6CA69F36DA25}"/>
              </a:ext>
            </a:extLst>
          </p:cNvPr>
          <p:cNvSpPr txBox="1"/>
          <p:nvPr/>
        </p:nvSpPr>
        <p:spPr>
          <a:xfrm>
            <a:off x="0" y="257205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E61E25"/>
                </a:solidFill>
              </a:rPr>
              <a:t>OKUL ÇAĞINDAKİ NÜFUSUN YAŞ DAĞILIMI</a:t>
            </a:r>
          </a:p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002060"/>
                </a:solidFill>
              </a:rPr>
              <a:t>AGE DISTRIBUTION IN SCHOOL AGE POPULATION</a:t>
            </a:r>
            <a:endParaRPr lang="en-US" sz="2400" b="1" dirty="0">
              <a:ln w="13462">
                <a:noFill/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402A5252-9807-4426-98B0-E1FC418999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5146533"/>
              </p:ext>
            </p:extLst>
          </p:nvPr>
        </p:nvGraphicFramePr>
        <p:xfrm>
          <a:off x="445234" y="1617407"/>
          <a:ext cx="11464412" cy="5240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8 Metin kutusu">
            <a:extLst>
              <a:ext uri="{FF2B5EF4-FFF2-40B4-BE49-F238E27FC236}">
                <a16:creationId xmlns:a16="http://schemas.microsoft.com/office/drawing/2014/main" id="{018125A3-F039-4A52-B6EB-43ADA91989C1}"/>
              </a:ext>
            </a:extLst>
          </p:cNvPr>
          <p:cNvSpPr txBox="1"/>
          <p:nvPr/>
        </p:nvSpPr>
        <p:spPr>
          <a:xfrm>
            <a:off x="0" y="257205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E61E25"/>
                </a:solidFill>
              </a:rPr>
              <a:t>YILLARA GÖRE OKULLAŞMA ORANLARI</a:t>
            </a:r>
          </a:p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002060"/>
                </a:solidFill>
              </a:rPr>
              <a:t>ENROLMENT RATES IN YEARS</a:t>
            </a:r>
          </a:p>
        </p:txBody>
      </p:sp>
    </p:spTree>
    <p:extLst>
      <p:ext uri="{BB962C8B-B14F-4D97-AF65-F5344CB8AC3E}">
        <p14:creationId xmlns:p14="http://schemas.microsoft.com/office/powerpoint/2010/main" val="349320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 Metin kutusu"/>
          <p:cNvSpPr txBox="1"/>
          <p:nvPr/>
        </p:nvSpPr>
        <p:spPr>
          <a:xfrm>
            <a:off x="0" y="257205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E61E25"/>
                </a:solidFill>
              </a:rPr>
              <a:t>EĞİTİM POLİTİKALARINDA GÖÇ YÖNETİM SÜRECİ</a:t>
            </a:r>
          </a:p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002060"/>
                </a:solidFill>
              </a:rPr>
              <a:t>MIGRATION MANAGEMENT PROCESS IN EDUCATIONAL POLICIES</a:t>
            </a:r>
          </a:p>
        </p:txBody>
      </p:sp>
      <p:grpSp>
        <p:nvGrpSpPr>
          <p:cNvPr id="8" name="Grup 7">
            <a:extLst>
              <a:ext uri="{FF2B5EF4-FFF2-40B4-BE49-F238E27FC236}">
                <a16:creationId xmlns:a16="http://schemas.microsoft.com/office/drawing/2014/main" id="{F81E3C1B-1DD4-4221-B73B-BF46B2A190F7}"/>
              </a:ext>
            </a:extLst>
          </p:cNvPr>
          <p:cNvGrpSpPr/>
          <p:nvPr/>
        </p:nvGrpSpPr>
        <p:grpSpPr>
          <a:xfrm>
            <a:off x="637131" y="1188484"/>
            <a:ext cx="10171768" cy="5561178"/>
            <a:chOff x="950638" y="886250"/>
            <a:chExt cx="10320365" cy="5854704"/>
          </a:xfrm>
        </p:grpSpPr>
        <p:cxnSp>
          <p:nvCxnSpPr>
            <p:cNvPr id="9" name="Straight Connector 39">
              <a:extLst>
                <a:ext uri="{FF2B5EF4-FFF2-40B4-BE49-F238E27FC236}">
                  <a16:creationId xmlns:a16="http://schemas.microsoft.com/office/drawing/2014/main" id="{CBFE9195-A38D-4B29-80F9-C5D8DFB67AB8}"/>
                </a:ext>
              </a:extLst>
            </p:cNvPr>
            <p:cNvCxnSpPr>
              <a:cxnSpLocks/>
            </p:cNvCxnSpPr>
            <p:nvPr/>
          </p:nvCxnSpPr>
          <p:spPr>
            <a:xfrm>
              <a:off x="6343449" y="1865745"/>
              <a:ext cx="0" cy="4775200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2">
              <a:extLst>
                <a:ext uri="{FF2B5EF4-FFF2-40B4-BE49-F238E27FC236}">
                  <a16:creationId xmlns:a16="http://schemas.microsoft.com/office/drawing/2014/main" id="{F754DAB1-CBC8-4594-B8AA-4D1BD01F9AE7}"/>
                </a:ext>
              </a:extLst>
            </p:cNvPr>
            <p:cNvCxnSpPr>
              <a:cxnSpLocks/>
            </p:cNvCxnSpPr>
            <p:nvPr/>
          </p:nvCxnSpPr>
          <p:spPr>
            <a:xfrm>
              <a:off x="5151959" y="3662895"/>
              <a:ext cx="0" cy="1684960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6">
              <a:extLst>
                <a:ext uri="{FF2B5EF4-FFF2-40B4-BE49-F238E27FC236}">
                  <a16:creationId xmlns:a16="http://schemas.microsoft.com/office/drawing/2014/main" id="{AA91D7AF-8FE7-46A8-A92A-9B47283B26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58269" y="1063962"/>
              <a:ext cx="16583" cy="2654829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3">
              <a:extLst>
                <a:ext uri="{FF2B5EF4-FFF2-40B4-BE49-F238E27FC236}">
                  <a16:creationId xmlns:a16="http://schemas.microsoft.com/office/drawing/2014/main" id="{0AE89942-94E8-432B-A2E5-267EAF3A83A0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1362542" y="3118620"/>
              <a:ext cx="17588" cy="2815739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8E435A5-DDED-4797-974F-B52429D20A66}"/>
                </a:ext>
              </a:extLst>
            </p:cNvPr>
            <p:cNvSpPr/>
            <p:nvPr/>
          </p:nvSpPr>
          <p:spPr>
            <a:xfrm>
              <a:off x="1196621" y="2935112"/>
              <a:ext cx="1253067" cy="1253067"/>
            </a:xfrm>
            <a:prstGeom prst="ellipse">
              <a:avLst/>
            </a:prstGeom>
            <a:solidFill>
              <a:srgbClr val="EF3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C335B64-F69C-4602-BBA3-C1B0649C020A}"/>
                </a:ext>
              </a:extLst>
            </p:cNvPr>
            <p:cNvSpPr/>
            <p:nvPr/>
          </p:nvSpPr>
          <p:spPr>
            <a:xfrm>
              <a:off x="2449688" y="2935112"/>
              <a:ext cx="1253067" cy="12530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556FE66-9AFE-4EDD-B04F-2A0123F74179}"/>
                </a:ext>
              </a:extLst>
            </p:cNvPr>
            <p:cNvSpPr/>
            <p:nvPr/>
          </p:nvSpPr>
          <p:spPr>
            <a:xfrm>
              <a:off x="3702755" y="2935112"/>
              <a:ext cx="1253067" cy="1253067"/>
            </a:xfrm>
            <a:prstGeom prst="ellipse">
              <a:avLst/>
            </a:prstGeom>
            <a:solidFill>
              <a:srgbClr val="EF3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F4E68F9-8DDE-4BAE-A315-C898F71E5C6B}"/>
                </a:ext>
              </a:extLst>
            </p:cNvPr>
            <p:cNvSpPr/>
            <p:nvPr/>
          </p:nvSpPr>
          <p:spPr>
            <a:xfrm>
              <a:off x="4955821" y="2938605"/>
              <a:ext cx="1253067" cy="1253067"/>
            </a:xfrm>
            <a:prstGeom prst="ellipse">
              <a:avLst/>
            </a:prstGeom>
            <a:solidFill>
              <a:srgbClr val="EF3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1996AED-F477-4A33-9849-AB892AFFF22A}"/>
                </a:ext>
              </a:extLst>
            </p:cNvPr>
            <p:cNvSpPr/>
            <p:nvPr/>
          </p:nvSpPr>
          <p:spPr>
            <a:xfrm>
              <a:off x="6208888" y="2938605"/>
              <a:ext cx="1253067" cy="1253067"/>
            </a:xfrm>
            <a:prstGeom prst="ellipse">
              <a:avLst/>
            </a:prstGeom>
            <a:solidFill>
              <a:srgbClr val="EF3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5579A7-24CF-4427-B7C2-59FE245F8376}"/>
                </a:ext>
              </a:extLst>
            </p:cNvPr>
            <p:cNvSpPr/>
            <p:nvPr/>
          </p:nvSpPr>
          <p:spPr>
            <a:xfrm>
              <a:off x="7461955" y="2944251"/>
              <a:ext cx="1253067" cy="12530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B8B6F2D-2669-4461-9419-2DBC44F2B35B}"/>
                </a:ext>
              </a:extLst>
            </p:cNvPr>
            <p:cNvSpPr/>
            <p:nvPr/>
          </p:nvSpPr>
          <p:spPr>
            <a:xfrm>
              <a:off x="9958816" y="2922187"/>
              <a:ext cx="1253067" cy="12530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22D97F34-7971-4080-AC2E-14A1090A8AFD}"/>
                </a:ext>
              </a:extLst>
            </p:cNvPr>
            <p:cNvSpPr txBox="1">
              <a:spLocks/>
            </p:cNvSpPr>
            <p:nvPr/>
          </p:nvSpPr>
          <p:spPr>
            <a:xfrm>
              <a:off x="950638" y="3239911"/>
              <a:ext cx="1499052" cy="638192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tr-TR" sz="3467" dirty="0">
                  <a:solidFill>
                    <a:schemeClr val="bg1"/>
                  </a:solidFill>
                  <a:latin typeface="Britannic Bold" panose="020B0903060703020204" pitchFamily="34" charset="0"/>
                  <a:ea typeface="Arial" charset="0"/>
                  <a:cs typeface="Arial" charset="0"/>
                </a:rPr>
                <a:t>2012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FC97671A-15D7-4AE3-9F12-DB13D8B23CC8}"/>
                </a:ext>
              </a:extLst>
            </p:cNvPr>
            <p:cNvSpPr txBox="1">
              <a:spLocks/>
            </p:cNvSpPr>
            <p:nvPr/>
          </p:nvSpPr>
          <p:spPr>
            <a:xfrm>
              <a:off x="2260143" y="3239911"/>
              <a:ext cx="1499052" cy="638192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tr-TR" sz="3467" dirty="0">
                  <a:solidFill>
                    <a:schemeClr val="bg1"/>
                  </a:solidFill>
                  <a:latin typeface="Britannic Bold" panose="020B0903060703020204" pitchFamily="34" charset="0"/>
                  <a:ea typeface="Arial" charset="0"/>
                  <a:cs typeface="Arial" charset="0"/>
                </a:rPr>
                <a:t>2013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E1C18864-0A05-47C8-BFC5-AAF7B161E3BA}"/>
                </a:ext>
              </a:extLst>
            </p:cNvPr>
            <p:cNvSpPr txBox="1">
              <a:spLocks/>
            </p:cNvSpPr>
            <p:nvPr/>
          </p:nvSpPr>
          <p:spPr>
            <a:xfrm>
              <a:off x="3490627" y="3217332"/>
              <a:ext cx="1499052" cy="638192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tr-TR" sz="3467" dirty="0">
                  <a:solidFill>
                    <a:schemeClr val="bg1"/>
                  </a:solidFill>
                  <a:latin typeface="Britannic Bold" panose="020B0903060703020204" pitchFamily="34" charset="0"/>
                  <a:ea typeface="Arial" charset="0"/>
                  <a:cs typeface="Arial" charset="0"/>
                </a:rPr>
                <a:t>2014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C5D283A2-62CE-4FF2-97AB-655FF060FC04}"/>
                </a:ext>
              </a:extLst>
            </p:cNvPr>
            <p:cNvSpPr txBox="1">
              <a:spLocks/>
            </p:cNvSpPr>
            <p:nvPr/>
          </p:nvSpPr>
          <p:spPr>
            <a:xfrm>
              <a:off x="4766266" y="3228621"/>
              <a:ext cx="1499052" cy="638192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tr-TR" sz="3467" dirty="0">
                  <a:solidFill>
                    <a:schemeClr val="bg1"/>
                  </a:solidFill>
                  <a:latin typeface="Britannic Bold" panose="020B0903060703020204" pitchFamily="34" charset="0"/>
                  <a:ea typeface="Arial" charset="0"/>
                  <a:cs typeface="Arial" charset="0"/>
                </a:rPr>
                <a:t>2015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010EECA6-58BC-4F43-B933-044DA39A032E}"/>
                </a:ext>
              </a:extLst>
            </p:cNvPr>
            <p:cNvSpPr txBox="1">
              <a:spLocks/>
            </p:cNvSpPr>
            <p:nvPr/>
          </p:nvSpPr>
          <p:spPr>
            <a:xfrm>
              <a:off x="5980743" y="3239911"/>
              <a:ext cx="1499052" cy="638192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tr-TR" sz="3467" dirty="0">
                  <a:solidFill>
                    <a:schemeClr val="bg1"/>
                  </a:solidFill>
                  <a:latin typeface="Britannic Bold" panose="020B0903060703020204" pitchFamily="34" charset="0"/>
                  <a:ea typeface="Arial" charset="0"/>
                  <a:cs typeface="Arial" charset="0"/>
                </a:rPr>
                <a:t>2016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7F25DACD-65A2-4DB5-AC19-B125F519455B}"/>
                </a:ext>
              </a:extLst>
            </p:cNvPr>
            <p:cNvSpPr txBox="1">
              <a:spLocks/>
            </p:cNvSpPr>
            <p:nvPr/>
          </p:nvSpPr>
          <p:spPr>
            <a:xfrm>
              <a:off x="7272389" y="3228621"/>
              <a:ext cx="1499052" cy="638192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tr-TR" sz="3467" dirty="0">
                  <a:solidFill>
                    <a:schemeClr val="bg1"/>
                  </a:solidFill>
                  <a:latin typeface="Britannic Bold" panose="020B0903060703020204" pitchFamily="34" charset="0"/>
                  <a:ea typeface="Arial" charset="0"/>
                  <a:cs typeface="Arial" charset="0"/>
                </a:rPr>
                <a:t>2017</a:t>
              </a: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BF583E37-A81A-43B4-A2EA-6B2873981E6E}"/>
                </a:ext>
              </a:extLst>
            </p:cNvPr>
            <p:cNvSpPr txBox="1">
              <a:spLocks/>
            </p:cNvSpPr>
            <p:nvPr/>
          </p:nvSpPr>
          <p:spPr>
            <a:xfrm>
              <a:off x="9771951" y="3212209"/>
              <a:ext cx="1499052" cy="638192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tr-TR" sz="3467" dirty="0">
                  <a:solidFill>
                    <a:schemeClr val="bg1"/>
                  </a:solidFill>
                  <a:latin typeface="Britannic Bold" panose="020B0903060703020204" pitchFamily="34" charset="0"/>
                  <a:ea typeface="Arial" charset="0"/>
                  <a:cs typeface="Arial" charset="0"/>
                </a:rPr>
                <a:t>2019</a:t>
              </a: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4212A875-72D2-4432-8E3F-9CD70DFDC8DA}"/>
                </a:ext>
              </a:extLst>
            </p:cNvPr>
            <p:cNvSpPr txBox="1">
              <a:spLocks/>
            </p:cNvSpPr>
            <p:nvPr/>
          </p:nvSpPr>
          <p:spPr>
            <a:xfrm>
              <a:off x="1314585" y="3850402"/>
              <a:ext cx="1404623" cy="215907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  <a:defRPr/>
              </a:pPr>
              <a:r>
                <a:rPr lang="tr-TR" sz="1600" b="1" dirty="0"/>
                <a:t>Zorunlu eğitim, 12 yıla çıkartıldı (her </a:t>
              </a:r>
              <a:r>
                <a:rPr lang="tr-TR" sz="1600" b="1" dirty="0" err="1"/>
                <a:t>birİ</a:t>
              </a:r>
              <a:r>
                <a:rPr lang="tr-TR" sz="1600" b="1" dirty="0"/>
                <a:t> dört yıl süren, 3 kademe)</a:t>
              </a:r>
              <a:endParaRPr lang="en-US" sz="1600" b="1" kern="0" dirty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017D3C69-6C2A-45A4-A83A-2E4A307C0853}"/>
                </a:ext>
              </a:extLst>
            </p:cNvPr>
            <p:cNvSpPr txBox="1">
              <a:spLocks/>
            </p:cNvSpPr>
            <p:nvPr/>
          </p:nvSpPr>
          <p:spPr>
            <a:xfrm>
              <a:off x="3848726" y="915560"/>
              <a:ext cx="1303233" cy="1954464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 fontScale="85000" lnSpcReduction="10000"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tr-TR" sz="1600" b="1" dirty="0"/>
                <a:t>2014/21  Sayılı Genelge ile geçici koruma altındaki Suriyeli çocukların okula kaydolmasına olanak sağlandı.</a:t>
              </a:r>
              <a:endParaRPr lang="en-US" sz="1600" b="1" kern="0" dirty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7C114D68-1692-4488-ADA4-7C4824D6EF8F}"/>
                </a:ext>
              </a:extLst>
            </p:cNvPr>
            <p:cNvSpPr txBox="1">
              <a:spLocks/>
            </p:cNvSpPr>
            <p:nvPr/>
          </p:nvSpPr>
          <p:spPr>
            <a:xfrm>
              <a:off x="5107185" y="4118236"/>
              <a:ext cx="1236265" cy="1910336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 lnSpcReduction="10000"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tr-TR" sz="1600" b="1" kern="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Suriyeli çocukları,     Türkiye'deki devlet okullarına kaydetme süreci başladı.</a:t>
              </a: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2163FB0E-5784-4C02-B5D0-50EF252CA85A}"/>
                </a:ext>
              </a:extLst>
            </p:cNvPr>
            <p:cNvSpPr txBox="1">
              <a:spLocks/>
            </p:cNvSpPr>
            <p:nvPr/>
          </p:nvSpPr>
          <p:spPr>
            <a:xfrm>
              <a:off x="6283784" y="886250"/>
              <a:ext cx="1296685" cy="1204015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tr-TR" sz="1600" b="1" dirty="0">
                  <a:cs typeface="Calibri"/>
                </a:rPr>
                <a:t>PIKTES Projesi başladı.</a:t>
              </a: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6619681D-9A94-429D-94FD-A0353FA550F7}"/>
                </a:ext>
              </a:extLst>
            </p:cNvPr>
            <p:cNvSpPr txBox="1">
              <a:spLocks/>
            </p:cNvSpPr>
            <p:nvPr/>
          </p:nvSpPr>
          <p:spPr>
            <a:xfrm>
              <a:off x="6342973" y="4202963"/>
              <a:ext cx="1412583" cy="2537991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 fontScale="85000" lnSpcReduction="20000"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tr-TR" sz="1600" b="1" kern="0" dirty="0">
                  <a:solidFill>
                    <a:sysClr val="windowText" lastClr="000000"/>
                  </a:solidFill>
                </a:rPr>
                <a:t>Entegrasyon politikası, tüm illerde  uygulandı. Anasınıfına ve ilkokul birinci sınıfa yeni başlayacak olan, geçici koruma altındaki tüm öğrencilerin devlet okullarına kaydolması şartı getirildi.</a:t>
              </a:r>
              <a:endParaRPr lang="en-US" sz="1600" b="1" dirty="0"/>
            </a:p>
          </p:txBody>
        </p:sp>
        <p:cxnSp>
          <p:nvCxnSpPr>
            <p:cNvPr id="32" name="Straight Connector 48">
              <a:extLst>
                <a:ext uri="{FF2B5EF4-FFF2-40B4-BE49-F238E27FC236}">
                  <a16:creationId xmlns:a16="http://schemas.microsoft.com/office/drawing/2014/main" id="{80BE0169-0D50-4EA5-9708-7B21BB798291}"/>
                </a:ext>
              </a:extLst>
            </p:cNvPr>
            <p:cNvCxnSpPr>
              <a:cxnSpLocks/>
            </p:cNvCxnSpPr>
            <p:nvPr/>
          </p:nvCxnSpPr>
          <p:spPr>
            <a:xfrm>
              <a:off x="8892685" y="1865745"/>
              <a:ext cx="0" cy="3713019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27ECB911-C25E-42D1-A70D-EC6FD80D0A23}"/>
                </a:ext>
              </a:extLst>
            </p:cNvPr>
            <p:cNvSpPr txBox="1">
              <a:spLocks/>
            </p:cNvSpPr>
            <p:nvPr/>
          </p:nvSpPr>
          <p:spPr>
            <a:xfrm>
              <a:off x="8502894" y="3212209"/>
              <a:ext cx="1499052" cy="638192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tr-TR" sz="3467" dirty="0">
                  <a:solidFill>
                    <a:schemeClr val="bg1"/>
                  </a:solidFill>
                  <a:latin typeface="Britannic Bold" panose="020B0903060703020204" pitchFamily="34" charset="0"/>
                  <a:ea typeface="Arial" charset="0"/>
                  <a:cs typeface="Arial" charset="0"/>
                </a:rPr>
                <a:t>2018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49970DA-CCD0-457F-B144-941DFFDA5EC7}"/>
                </a:ext>
              </a:extLst>
            </p:cNvPr>
            <p:cNvSpPr/>
            <p:nvPr/>
          </p:nvSpPr>
          <p:spPr>
            <a:xfrm>
              <a:off x="8715021" y="2949896"/>
              <a:ext cx="1253067" cy="1253067"/>
            </a:xfrm>
            <a:prstGeom prst="ellipse">
              <a:avLst/>
            </a:prstGeom>
            <a:solidFill>
              <a:srgbClr val="EF3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D5422268-079A-47D8-BE27-5981BC7441DC}"/>
                </a:ext>
              </a:extLst>
            </p:cNvPr>
            <p:cNvSpPr txBox="1">
              <a:spLocks/>
            </p:cNvSpPr>
            <p:nvPr/>
          </p:nvSpPr>
          <p:spPr>
            <a:xfrm>
              <a:off x="8527818" y="3212209"/>
              <a:ext cx="1499052" cy="638192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tr-TR" sz="3467" dirty="0">
                  <a:solidFill>
                    <a:schemeClr val="bg1"/>
                  </a:solidFill>
                  <a:latin typeface="Britannic Bold" panose="020B0903060703020204" pitchFamily="34" charset="0"/>
                  <a:ea typeface="Arial" charset="0"/>
                  <a:cs typeface="Arial" charset="0"/>
                </a:rPr>
                <a:t>2018</a:t>
              </a:r>
            </a:p>
          </p:txBody>
        </p:sp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5CAB4CD1-3E92-4945-AF7E-AFD5059C867D}"/>
                </a:ext>
              </a:extLst>
            </p:cNvPr>
            <p:cNvSpPr txBox="1">
              <a:spLocks/>
            </p:cNvSpPr>
            <p:nvPr/>
          </p:nvSpPr>
          <p:spPr>
            <a:xfrm>
              <a:off x="8877096" y="1702367"/>
              <a:ext cx="1296685" cy="1204016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 lnSpcReduction="10000"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tr-TR" sz="1600" b="1" kern="0" dirty="0">
                  <a:solidFill>
                    <a:sysClr val="windowText" lastClr="000000"/>
                  </a:solidFill>
                </a:rPr>
                <a:t>2023 için Eğitim Vizyonu belgesi ilan edildi.</a:t>
              </a: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A3A2ABF8-1357-4472-939B-21A5FCDCD1EB}"/>
              </a:ext>
            </a:extLst>
          </p:cNvPr>
          <p:cNvSpPr txBox="1">
            <a:spLocks/>
          </p:cNvSpPr>
          <p:nvPr/>
        </p:nvSpPr>
        <p:spPr>
          <a:xfrm>
            <a:off x="10695180" y="1956933"/>
            <a:ext cx="1291645" cy="1655044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tr-TR" sz="1200" b="1" kern="0" dirty="0">
                <a:solidFill>
                  <a:sysClr val="windowText" lastClr="000000"/>
                </a:solidFill>
              </a:rPr>
              <a:t>3 Mayıs 2019 tarihinde 81 ilde bulunan yabancı uyruklu öğrencilerin Türkçe becerilerinin ölçülmesi amacıyla Türkçe Yeterlik Sınavı gerçekleştirildi.</a:t>
            </a:r>
            <a:endParaRPr lang="en-US" sz="12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E273A15A-561D-40BE-85F7-63B5914BF274}"/>
              </a:ext>
            </a:extLst>
          </p:cNvPr>
          <p:cNvSpPr txBox="1">
            <a:spLocks/>
          </p:cNvSpPr>
          <p:nvPr/>
        </p:nvSpPr>
        <p:spPr>
          <a:xfrm>
            <a:off x="10676401" y="4583592"/>
            <a:ext cx="1340196" cy="1463523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tr-TR" sz="1600" b="1" kern="0" dirty="0">
                <a:solidFill>
                  <a:sysClr val="windowText" lastClr="000000"/>
                </a:solidFill>
              </a:rPr>
              <a:t>2019/15 sayılı Yabancı Öğrenciler Uyum Sınıfları genelgesi yayımlandı.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BFE9195-A38D-4B29-80F9-C5D8DFB67AB8}"/>
              </a:ext>
            </a:extLst>
          </p:cNvPr>
          <p:cNvCxnSpPr>
            <a:cxnSpLocks/>
          </p:cNvCxnSpPr>
          <p:nvPr/>
        </p:nvCxnSpPr>
        <p:spPr>
          <a:xfrm>
            <a:off x="10733895" y="2426546"/>
            <a:ext cx="0" cy="4535795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Metin kutusu 41"/>
          <p:cNvSpPr txBox="1"/>
          <p:nvPr/>
        </p:nvSpPr>
        <p:spPr>
          <a:xfrm>
            <a:off x="5917721" y="2380890"/>
            <a:ext cx="119044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tr-TR" sz="1400" b="1" dirty="0">
                <a:latin typeface="+mj-lt"/>
                <a:ea typeface="+mj-ea"/>
                <a:cs typeface="Calibri"/>
              </a:rPr>
              <a:t>Göç ve Acil Durum Eğitim Dairesi kuruldu.</a:t>
            </a:r>
          </a:p>
        </p:txBody>
      </p:sp>
    </p:spTree>
    <p:extLst>
      <p:ext uri="{BB962C8B-B14F-4D97-AF65-F5344CB8AC3E}">
        <p14:creationId xmlns:p14="http://schemas.microsoft.com/office/powerpoint/2010/main" val="30788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6511"/>
          </a:xfrm>
          <a:prstGeom prst="rect">
            <a:avLst/>
          </a:prstGeom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2" name="Metin kutusu 1"/>
          <p:cNvSpPr txBox="1"/>
          <p:nvPr/>
        </p:nvSpPr>
        <p:spPr>
          <a:xfrm>
            <a:off x="2852585" y="2786535"/>
            <a:ext cx="6486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>
                <a:solidFill>
                  <a:schemeClr val="accent5">
                    <a:lumMod val="75000"/>
                  </a:schemeClr>
                </a:solidFill>
              </a:rPr>
              <a:t>PIKTES</a:t>
            </a:r>
            <a:endParaRPr lang="tr-TR" sz="8000" dirty="0"/>
          </a:p>
        </p:txBody>
      </p:sp>
    </p:spTree>
    <p:extLst>
      <p:ext uri="{BB962C8B-B14F-4D97-AF65-F5344CB8AC3E}">
        <p14:creationId xmlns:p14="http://schemas.microsoft.com/office/powerpoint/2010/main" val="1985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45 Grup"/>
          <p:cNvGrpSpPr/>
          <p:nvPr/>
        </p:nvGrpSpPr>
        <p:grpSpPr>
          <a:xfrm>
            <a:off x="1983848" y="1405730"/>
            <a:ext cx="9149108" cy="5267449"/>
            <a:chOff x="1653248" y="957943"/>
            <a:chExt cx="7845812" cy="4742537"/>
          </a:xfrm>
        </p:grpSpPr>
        <p:grpSp>
          <p:nvGrpSpPr>
            <p:cNvPr id="4" name="14 Grup"/>
            <p:cNvGrpSpPr/>
            <p:nvPr/>
          </p:nvGrpSpPr>
          <p:grpSpPr>
            <a:xfrm>
              <a:off x="1772529" y="957943"/>
              <a:ext cx="1505243" cy="2657454"/>
              <a:chOff x="1772529" y="957943"/>
              <a:chExt cx="1505243" cy="2657454"/>
            </a:xfrm>
          </p:grpSpPr>
          <p:sp>
            <p:nvSpPr>
              <p:cNvPr id="24" name="9 Yuvarlatılmış Dikdörtgen"/>
              <p:cNvSpPr/>
              <p:nvPr/>
            </p:nvSpPr>
            <p:spPr>
              <a:xfrm>
                <a:off x="1772529" y="1336431"/>
                <a:ext cx="1505243" cy="2278966"/>
              </a:xfrm>
              <a:prstGeom prst="round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reflection blurRad="6350" stA="50000" endA="295" endPos="92000" dist="101600" dir="5400000" sy="-100000" algn="bl" rotWithShape="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5" name="12 Oval"/>
              <p:cNvSpPr/>
              <p:nvPr/>
            </p:nvSpPr>
            <p:spPr>
              <a:xfrm>
                <a:off x="2206171" y="957943"/>
                <a:ext cx="609600" cy="62411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2400" b="1" dirty="0"/>
                  <a:t>1</a:t>
                </a:r>
              </a:p>
            </p:txBody>
          </p:sp>
        </p:grpSp>
        <p:grpSp>
          <p:nvGrpSpPr>
            <p:cNvPr id="5" name="15 Grup"/>
            <p:cNvGrpSpPr/>
            <p:nvPr/>
          </p:nvGrpSpPr>
          <p:grpSpPr>
            <a:xfrm>
              <a:off x="3565043" y="994228"/>
              <a:ext cx="1505243" cy="2657454"/>
              <a:chOff x="1772529" y="957943"/>
              <a:chExt cx="1505243" cy="2657454"/>
            </a:xfrm>
          </p:grpSpPr>
          <p:sp>
            <p:nvSpPr>
              <p:cNvPr id="22" name="16 Yuvarlatılmış Dikdörtgen"/>
              <p:cNvSpPr/>
              <p:nvPr/>
            </p:nvSpPr>
            <p:spPr>
              <a:xfrm>
                <a:off x="1772529" y="1336431"/>
                <a:ext cx="1505243" cy="2278966"/>
              </a:xfrm>
              <a:prstGeom prst="round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reflection blurRad="6350" stA="50000" endA="295" endPos="92000" dist="101600" dir="5400000" sy="-100000" algn="bl" rotWithShape="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3" name="17 Oval"/>
              <p:cNvSpPr/>
              <p:nvPr/>
            </p:nvSpPr>
            <p:spPr>
              <a:xfrm>
                <a:off x="2206171" y="957943"/>
                <a:ext cx="609600" cy="62411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2400" b="1" dirty="0"/>
                  <a:t>2</a:t>
                </a:r>
              </a:p>
            </p:txBody>
          </p:sp>
        </p:grpSp>
        <p:grpSp>
          <p:nvGrpSpPr>
            <p:cNvPr id="6" name="18 Grup"/>
            <p:cNvGrpSpPr/>
            <p:nvPr/>
          </p:nvGrpSpPr>
          <p:grpSpPr>
            <a:xfrm>
              <a:off x="5321272" y="994229"/>
              <a:ext cx="1505243" cy="2657454"/>
              <a:chOff x="1772529" y="957943"/>
              <a:chExt cx="1505243" cy="2657454"/>
            </a:xfrm>
          </p:grpSpPr>
          <p:sp>
            <p:nvSpPr>
              <p:cNvPr id="20" name="21 Yuvarlatılmış Dikdörtgen"/>
              <p:cNvSpPr/>
              <p:nvPr/>
            </p:nvSpPr>
            <p:spPr>
              <a:xfrm>
                <a:off x="1772529" y="1336431"/>
                <a:ext cx="1505243" cy="2278966"/>
              </a:xfrm>
              <a:prstGeom prst="round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reflection blurRad="6350" stA="50000" endA="295" endPos="92000" dist="101600" dir="5400000" sy="-100000" algn="bl" rotWithShape="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1" name="22 Oval"/>
              <p:cNvSpPr/>
              <p:nvPr/>
            </p:nvSpPr>
            <p:spPr>
              <a:xfrm>
                <a:off x="2206171" y="957943"/>
                <a:ext cx="609600" cy="62411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2400" b="1" dirty="0"/>
                  <a:t>3</a:t>
                </a:r>
              </a:p>
            </p:txBody>
          </p:sp>
        </p:grpSp>
        <p:grpSp>
          <p:nvGrpSpPr>
            <p:cNvPr id="7" name="24 Grup"/>
            <p:cNvGrpSpPr/>
            <p:nvPr/>
          </p:nvGrpSpPr>
          <p:grpSpPr>
            <a:xfrm>
              <a:off x="7077502" y="1023258"/>
              <a:ext cx="1505243" cy="2621047"/>
              <a:chOff x="1816073" y="957943"/>
              <a:chExt cx="1505243" cy="2621047"/>
            </a:xfrm>
          </p:grpSpPr>
          <p:sp>
            <p:nvSpPr>
              <p:cNvPr id="18" name="27 Yuvarlatılmış Dikdörtgen"/>
              <p:cNvSpPr/>
              <p:nvPr/>
            </p:nvSpPr>
            <p:spPr>
              <a:xfrm>
                <a:off x="1816073" y="1300024"/>
                <a:ext cx="1505243" cy="2278966"/>
              </a:xfrm>
              <a:prstGeom prst="round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reflection blurRad="6350" stA="50000" endA="295" endPos="92000" dist="101600" dir="5400000" sy="-100000" algn="bl" rotWithShape="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9" name="28 Oval"/>
              <p:cNvSpPr/>
              <p:nvPr/>
            </p:nvSpPr>
            <p:spPr>
              <a:xfrm>
                <a:off x="2206171" y="957943"/>
                <a:ext cx="609600" cy="624114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2400" b="1" dirty="0"/>
                  <a:t>4</a:t>
                </a:r>
              </a:p>
            </p:txBody>
          </p:sp>
        </p:grpSp>
        <p:sp>
          <p:nvSpPr>
            <p:cNvPr id="8" name="32 Dikdörtgen"/>
            <p:cNvSpPr/>
            <p:nvPr/>
          </p:nvSpPr>
          <p:spPr>
            <a:xfrm>
              <a:off x="2094265" y="2115079"/>
              <a:ext cx="911672" cy="9698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Proje Adı</a:t>
              </a:r>
            </a:p>
            <a:p>
              <a:pPr algn="ctr"/>
              <a:endParaRPr lang="tr-TR" sz="1600" b="1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  <a:p>
              <a:pPr algn="ctr"/>
              <a:r>
                <a:rPr lang="tr-TR" sz="16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Title</a:t>
              </a:r>
              <a:r>
                <a:rPr lang="tr-TR" sz="16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of </a:t>
              </a:r>
              <a:r>
                <a:rPr lang="tr-TR" sz="16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the</a:t>
              </a:r>
              <a:endParaRPr lang="tr-TR" sz="1600" b="1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  <a:p>
              <a:pPr algn="ctr"/>
              <a:r>
                <a:rPr lang="tr-TR" sz="16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Project</a:t>
              </a:r>
            </a:p>
          </p:txBody>
        </p:sp>
        <p:sp>
          <p:nvSpPr>
            <p:cNvPr id="9" name="33 Dikdörtgen"/>
            <p:cNvSpPr/>
            <p:nvPr/>
          </p:nvSpPr>
          <p:spPr>
            <a:xfrm>
              <a:off x="3833979" y="2057555"/>
              <a:ext cx="967371" cy="1191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Yer</a:t>
              </a:r>
            </a:p>
            <a:p>
              <a:pPr algn="ctr"/>
              <a:endParaRPr lang="tr-TR" sz="1600" b="1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  <a:p>
              <a:pPr algn="ctr"/>
              <a:r>
                <a:rPr lang="tr-TR" sz="16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Location</a:t>
              </a:r>
              <a:r>
                <a:rPr lang="tr-TR" sz="16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of </a:t>
              </a:r>
            </a:p>
            <a:p>
              <a:pPr algn="ctr"/>
              <a:r>
                <a:rPr lang="tr-TR" sz="16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the</a:t>
              </a:r>
              <a:endParaRPr lang="tr-TR" sz="1600" b="1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  <a:p>
              <a:pPr algn="ctr"/>
              <a:r>
                <a:rPr lang="tr-TR" sz="16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Project</a:t>
              </a:r>
            </a:p>
          </p:txBody>
        </p:sp>
        <p:sp>
          <p:nvSpPr>
            <p:cNvPr id="10" name="35 Dikdörtgen"/>
            <p:cNvSpPr/>
            <p:nvPr/>
          </p:nvSpPr>
          <p:spPr>
            <a:xfrm>
              <a:off x="5556331" y="1996831"/>
              <a:ext cx="1054635" cy="10807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Süre</a:t>
              </a:r>
            </a:p>
            <a:p>
              <a:pPr algn="ctr"/>
              <a:r>
                <a:rPr lang="tr-TR" sz="16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Total</a:t>
              </a:r>
              <a:r>
                <a:rPr lang="tr-TR" sz="24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tr-TR" sz="16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Duration</a:t>
              </a:r>
              <a:endParaRPr lang="tr-TR" sz="1600" b="1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  <a:p>
              <a:pPr algn="ctr"/>
              <a:r>
                <a:rPr lang="tr-TR" sz="16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of </a:t>
              </a:r>
              <a:r>
                <a:rPr lang="tr-TR" sz="16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the</a:t>
              </a:r>
              <a:r>
                <a:rPr lang="tr-TR" sz="16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Action</a:t>
              </a:r>
            </a:p>
          </p:txBody>
        </p:sp>
        <p:sp>
          <p:nvSpPr>
            <p:cNvPr id="11" name="36 Dikdörtgen"/>
            <p:cNvSpPr/>
            <p:nvPr/>
          </p:nvSpPr>
          <p:spPr>
            <a:xfrm>
              <a:off x="7467599" y="2030405"/>
              <a:ext cx="708826" cy="10807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Bütçe</a:t>
              </a:r>
            </a:p>
            <a:p>
              <a:pPr algn="ctr"/>
              <a:endParaRPr lang="tr-TR" sz="1600" b="1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  <a:p>
              <a:pPr algn="ctr"/>
              <a:r>
                <a:rPr lang="tr-TR" sz="16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Project</a:t>
              </a:r>
            </a:p>
            <a:p>
              <a:pPr algn="ctr"/>
              <a:r>
                <a:rPr lang="tr-TR" sz="16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Budget</a:t>
              </a:r>
              <a:r>
                <a:rPr lang="tr-TR" sz="24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3" name="38 Dikdörtgen"/>
            <p:cNvSpPr/>
            <p:nvPr/>
          </p:nvSpPr>
          <p:spPr>
            <a:xfrm>
              <a:off x="1653248" y="3843870"/>
              <a:ext cx="1793703" cy="1856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1600" b="1" dirty="0">
                  <a:latin typeface="+mj-lt"/>
                  <a:cs typeface="Times New Roman" pitchFamily="18" charset="0"/>
                </a:rPr>
                <a:t>Project on </a:t>
              </a:r>
            </a:p>
            <a:p>
              <a:pPr algn="ctr"/>
              <a:r>
                <a:rPr lang="tr-TR" sz="1600" b="1" dirty="0" err="1">
                  <a:latin typeface="+mj-lt"/>
                  <a:cs typeface="Times New Roman" pitchFamily="18" charset="0"/>
                </a:rPr>
                <a:t>Promoting</a:t>
              </a:r>
              <a:r>
                <a:rPr lang="tr-TR" sz="1600" b="1" dirty="0">
                  <a:latin typeface="+mj-lt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tr-TR" sz="1600" b="1" dirty="0">
                  <a:latin typeface="+mj-lt"/>
                  <a:cs typeface="Times New Roman" pitchFamily="18" charset="0"/>
                </a:rPr>
                <a:t>Integration of</a:t>
              </a:r>
            </a:p>
            <a:p>
              <a:pPr algn="ctr"/>
              <a:r>
                <a:rPr lang="tr-TR" sz="1600" b="1" dirty="0" err="1">
                  <a:latin typeface="+mj-lt"/>
                  <a:cs typeface="Times New Roman" pitchFamily="18" charset="0"/>
                </a:rPr>
                <a:t>Syrian</a:t>
              </a:r>
              <a:r>
                <a:rPr lang="tr-TR" sz="1600" b="1" dirty="0">
                  <a:latin typeface="+mj-lt"/>
                  <a:cs typeface="Times New Roman" pitchFamily="18" charset="0"/>
                </a:rPr>
                <a:t> Kids </a:t>
              </a:r>
              <a:r>
                <a:rPr lang="tr-TR" sz="1600" b="1" dirty="0" err="1">
                  <a:latin typeface="+mj-lt"/>
                  <a:cs typeface="Times New Roman" pitchFamily="18" charset="0"/>
                </a:rPr>
                <a:t>into</a:t>
              </a:r>
              <a:endParaRPr lang="tr-TR" sz="1600" b="1" dirty="0">
                <a:latin typeface="+mj-lt"/>
                <a:cs typeface="Times New Roman" pitchFamily="18" charset="0"/>
              </a:endParaRPr>
            </a:p>
            <a:p>
              <a:pPr algn="ctr"/>
              <a:r>
                <a:rPr lang="tr-TR" sz="1600" b="1" dirty="0" err="1">
                  <a:latin typeface="+mj-lt"/>
                  <a:cs typeface="Times New Roman" pitchFamily="18" charset="0"/>
                </a:rPr>
                <a:t>Turkish</a:t>
              </a:r>
              <a:endParaRPr lang="tr-TR" sz="1600" b="1" dirty="0">
                <a:latin typeface="+mj-lt"/>
                <a:cs typeface="Times New Roman" pitchFamily="18" charset="0"/>
              </a:endParaRPr>
            </a:p>
            <a:p>
              <a:pPr algn="ctr"/>
              <a:r>
                <a:rPr lang="tr-TR" sz="1600" b="1" dirty="0" err="1">
                  <a:latin typeface="+mj-lt"/>
                  <a:cs typeface="Times New Roman" pitchFamily="18" charset="0"/>
                </a:rPr>
                <a:t>Education</a:t>
              </a:r>
              <a:r>
                <a:rPr lang="tr-TR" sz="1600" b="1" dirty="0">
                  <a:latin typeface="+mj-lt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tr-TR" sz="1600" b="1" dirty="0" err="1">
                  <a:latin typeface="+mj-lt"/>
                  <a:cs typeface="Times New Roman" pitchFamily="18" charset="0"/>
                </a:rPr>
                <a:t>System</a:t>
              </a:r>
              <a:r>
                <a:rPr lang="tr-TR" sz="1600" b="1" dirty="0">
                  <a:latin typeface="+mj-lt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tr-TR" sz="1600" b="1" dirty="0">
                  <a:latin typeface="+mj-lt"/>
                  <a:cs typeface="Times New Roman" pitchFamily="18" charset="0"/>
                </a:rPr>
                <a:t>(PIKTES II)</a:t>
              </a:r>
            </a:p>
          </p:txBody>
        </p:sp>
        <p:sp>
          <p:nvSpPr>
            <p:cNvPr id="14" name="40 Dikdörtgen"/>
            <p:cNvSpPr/>
            <p:nvPr/>
          </p:nvSpPr>
          <p:spPr>
            <a:xfrm>
              <a:off x="3565043" y="4384226"/>
              <a:ext cx="1449805" cy="748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1600" b="1" dirty="0">
                  <a:latin typeface="+mj-lt"/>
                  <a:cs typeface="Times New Roman" pitchFamily="18" charset="0"/>
                </a:rPr>
                <a:t>26 İl</a:t>
              </a:r>
            </a:p>
            <a:p>
              <a:pPr algn="ctr"/>
              <a:r>
                <a:rPr lang="tr-TR" sz="1600" b="1" dirty="0">
                  <a:latin typeface="+mj-lt"/>
                  <a:cs typeface="Times New Roman" pitchFamily="18" charset="0"/>
                </a:rPr>
                <a:t>26 </a:t>
              </a:r>
              <a:r>
                <a:rPr lang="tr-TR" sz="1600" b="1" dirty="0" err="1">
                  <a:latin typeface="+mj-lt"/>
                  <a:cs typeface="Times New Roman" pitchFamily="18" charset="0"/>
                </a:rPr>
                <a:t>provinces</a:t>
              </a:r>
              <a:endParaRPr lang="tr-TR" sz="1600" b="1" dirty="0">
                <a:latin typeface="+mj-lt"/>
                <a:cs typeface="Times New Roman" pitchFamily="18" charset="0"/>
              </a:endParaRPr>
            </a:p>
            <a:p>
              <a:pPr algn="ctr"/>
              <a:r>
                <a:rPr lang="tr-TR" sz="1600" b="1" dirty="0">
                  <a:latin typeface="+mj-lt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5" name="42 Dikdörtgen"/>
            <p:cNvSpPr/>
            <p:nvPr/>
          </p:nvSpPr>
          <p:spPr>
            <a:xfrm>
              <a:off x="5358746" y="4398083"/>
              <a:ext cx="1449805" cy="5265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1600" b="1" dirty="0">
                  <a:latin typeface="+mj-lt"/>
                  <a:cs typeface="Times New Roman" pitchFamily="18" charset="0"/>
                </a:rPr>
                <a:t>36 Ay</a:t>
              </a:r>
            </a:p>
            <a:p>
              <a:pPr algn="ctr"/>
              <a:r>
                <a:rPr lang="tr-TR" sz="1600" b="1" dirty="0">
                  <a:latin typeface="+mj-lt"/>
                  <a:cs typeface="Times New Roman" pitchFamily="18" charset="0"/>
                </a:rPr>
                <a:t>36 </a:t>
              </a:r>
              <a:r>
                <a:rPr lang="tr-TR" sz="1600" b="1" dirty="0" err="1">
                  <a:latin typeface="+mj-lt"/>
                  <a:cs typeface="Times New Roman" pitchFamily="18" charset="0"/>
                </a:rPr>
                <a:t>months</a:t>
              </a:r>
              <a:endParaRPr lang="tr-TR" sz="1600" b="1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6" name="43 Dikdörtgen"/>
            <p:cNvSpPr/>
            <p:nvPr/>
          </p:nvSpPr>
          <p:spPr>
            <a:xfrm>
              <a:off x="7044736" y="4217964"/>
              <a:ext cx="1449805" cy="748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tr-TR" sz="1600" b="1" dirty="0">
                <a:latin typeface="+mj-lt"/>
                <a:cs typeface="Times New Roman" pitchFamily="18" charset="0"/>
              </a:endParaRPr>
            </a:p>
            <a:p>
              <a:pPr algn="ctr"/>
              <a:r>
                <a:rPr lang="tr-TR" sz="1600" b="1" dirty="0">
                  <a:latin typeface="+mj-lt"/>
                  <a:cs typeface="Times New Roman" pitchFamily="18" charset="0"/>
                </a:rPr>
                <a:t>EUR</a:t>
              </a:r>
            </a:p>
            <a:p>
              <a:pPr algn="ctr"/>
              <a:r>
                <a:rPr lang="tr-TR" sz="1600" b="1" dirty="0">
                  <a:latin typeface="+mj-lt"/>
                  <a:cs typeface="Times New Roman" pitchFamily="18" charset="0"/>
                </a:rPr>
                <a:t>400 000 000</a:t>
              </a:r>
              <a:endParaRPr lang="tr-TR" sz="1600" b="1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7" name="44 Dikdörtgen"/>
            <p:cNvSpPr/>
            <p:nvPr/>
          </p:nvSpPr>
          <p:spPr>
            <a:xfrm>
              <a:off x="9351263" y="4284845"/>
              <a:ext cx="147797" cy="5045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tr-TR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8 Metin kutusu"/>
          <p:cNvSpPr txBox="1"/>
          <p:nvPr/>
        </p:nvSpPr>
        <p:spPr>
          <a:xfrm>
            <a:off x="0" y="110556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E61E25"/>
                </a:solidFill>
              </a:rPr>
              <a:t>PIKTES</a:t>
            </a:r>
          </a:p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002060"/>
                </a:solidFill>
              </a:rPr>
              <a:t>PIKTES</a:t>
            </a:r>
          </a:p>
        </p:txBody>
      </p:sp>
    </p:spTree>
    <p:extLst>
      <p:ext uri="{BB962C8B-B14F-4D97-AF65-F5344CB8AC3E}">
        <p14:creationId xmlns:p14="http://schemas.microsoft.com/office/powerpoint/2010/main" val="4010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8 Metin kutusu"/>
          <p:cNvSpPr txBox="1"/>
          <p:nvPr/>
        </p:nvSpPr>
        <p:spPr>
          <a:xfrm>
            <a:off x="0" y="175374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E61E25"/>
                </a:solidFill>
              </a:rPr>
              <a:t>PIKTES PROJE ÇIKTILARI</a:t>
            </a:r>
          </a:p>
          <a:p>
            <a:pPr algn="ctr"/>
            <a:r>
              <a:rPr lang="tr-TR" sz="2400" b="1" dirty="0">
                <a:ln w="13462">
                  <a:noFill/>
                  <a:prstDash val="solid"/>
                </a:ln>
                <a:solidFill>
                  <a:srgbClr val="002060"/>
                </a:solidFill>
              </a:rPr>
              <a:t>PIKTES PROJECT OUTCOMES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2122839" y="1312966"/>
            <a:ext cx="9016205" cy="4847519"/>
            <a:chOff x="1716661" y="1312966"/>
            <a:chExt cx="9016205" cy="4847519"/>
          </a:xfrm>
        </p:grpSpPr>
        <p:grpSp>
          <p:nvGrpSpPr>
            <p:cNvPr id="8" name="45 Grup"/>
            <p:cNvGrpSpPr/>
            <p:nvPr/>
          </p:nvGrpSpPr>
          <p:grpSpPr>
            <a:xfrm>
              <a:off x="1716661" y="1312966"/>
              <a:ext cx="9016205" cy="4218350"/>
              <a:chOff x="1772529" y="957943"/>
              <a:chExt cx="7731841" cy="3797982"/>
            </a:xfrm>
          </p:grpSpPr>
          <p:grpSp>
            <p:nvGrpSpPr>
              <p:cNvPr id="9" name="14 Grup"/>
              <p:cNvGrpSpPr/>
              <p:nvPr/>
            </p:nvGrpSpPr>
            <p:grpSpPr>
              <a:xfrm>
                <a:off x="1772529" y="957943"/>
                <a:ext cx="1505243" cy="2657454"/>
                <a:chOff x="1772529" y="957943"/>
                <a:chExt cx="1505243" cy="2657454"/>
              </a:xfrm>
            </p:grpSpPr>
            <p:sp>
              <p:nvSpPr>
                <p:cNvPr id="23" name="9 Yuvarlatılmış Dikdörtgen"/>
                <p:cNvSpPr/>
                <p:nvPr/>
              </p:nvSpPr>
              <p:spPr>
                <a:xfrm>
                  <a:off x="1772529" y="1336431"/>
                  <a:ext cx="1505243" cy="2278966"/>
                </a:xfrm>
                <a:prstGeom prst="round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  <a:reflection blurRad="6350" stA="50000" endA="295" endPos="92000" dist="101600" dir="5400000" sy="-100000" algn="bl" rotWithShape="0"/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4" name="12 Oval"/>
                <p:cNvSpPr/>
                <p:nvPr/>
              </p:nvSpPr>
              <p:spPr>
                <a:xfrm>
                  <a:off x="2206171" y="957943"/>
                  <a:ext cx="609600" cy="624114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r-TR" sz="2400" b="1" dirty="0"/>
                    <a:t>1</a:t>
                  </a:r>
                </a:p>
              </p:txBody>
            </p:sp>
          </p:grpSp>
          <p:grpSp>
            <p:nvGrpSpPr>
              <p:cNvPr id="10" name="15 Grup"/>
              <p:cNvGrpSpPr/>
              <p:nvPr/>
            </p:nvGrpSpPr>
            <p:grpSpPr>
              <a:xfrm>
                <a:off x="3565043" y="994228"/>
                <a:ext cx="1505243" cy="2657454"/>
                <a:chOff x="1772529" y="957943"/>
                <a:chExt cx="1505243" cy="2657454"/>
              </a:xfrm>
            </p:grpSpPr>
            <p:sp>
              <p:nvSpPr>
                <p:cNvPr id="21" name="16 Yuvarlatılmış Dikdörtgen"/>
                <p:cNvSpPr/>
                <p:nvPr/>
              </p:nvSpPr>
              <p:spPr>
                <a:xfrm>
                  <a:off x="1772529" y="1336431"/>
                  <a:ext cx="1505243" cy="2278966"/>
                </a:xfrm>
                <a:prstGeom prst="round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  <a:reflection blurRad="6350" stA="50000" endA="295" endPos="92000" dist="101600" dir="5400000" sy="-100000" algn="bl" rotWithShape="0"/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2" name="17 Oval"/>
                <p:cNvSpPr/>
                <p:nvPr/>
              </p:nvSpPr>
              <p:spPr>
                <a:xfrm>
                  <a:off x="2206171" y="957943"/>
                  <a:ext cx="609600" cy="624114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r-TR" sz="2400" b="1" dirty="0"/>
                    <a:t>2</a:t>
                  </a:r>
                </a:p>
              </p:txBody>
            </p:sp>
          </p:grpSp>
          <p:grpSp>
            <p:nvGrpSpPr>
              <p:cNvPr id="11" name="18 Grup"/>
              <p:cNvGrpSpPr/>
              <p:nvPr/>
            </p:nvGrpSpPr>
            <p:grpSpPr>
              <a:xfrm>
                <a:off x="5321272" y="994229"/>
                <a:ext cx="1505243" cy="2657454"/>
                <a:chOff x="1772529" y="957943"/>
                <a:chExt cx="1505243" cy="2657454"/>
              </a:xfrm>
            </p:grpSpPr>
            <p:sp>
              <p:nvSpPr>
                <p:cNvPr id="19" name="21 Yuvarlatılmış Dikdörtgen"/>
                <p:cNvSpPr/>
                <p:nvPr/>
              </p:nvSpPr>
              <p:spPr>
                <a:xfrm>
                  <a:off x="1772529" y="1336431"/>
                  <a:ext cx="1505243" cy="2278966"/>
                </a:xfrm>
                <a:prstGeom prst="round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  <a:reflection blurRad="6350" stA="50000" endA="295" endPos="92000" dist="101600" dir="5400000" sy="-100000" algn="bl" rotWithShape="0"/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0" name="22 Oval"/>
                <p:cNvSpPr/>
                <p:nvPr/>
              </p:nvSpPr>
              <p:spPr>
                <a:xfrm>
                  <a:off x="2206171" y="957943"/>
                  <a:ext cx="609600" cy="624114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r-TR" sz="2400" b="1" dirty="0"/>
                    <a:t>3</a:t>
                  </a:r>
                </a:p>
              </p:txBody>
            </p:sp>
          </p:grpSp>
          <p:sp>
            <p:nvSpPr>
              <p:cNvPr id="12" name="33 Dikdörtgen"/>
              <p:cNvSpPr/>
              <p:nvPr/>
            </p:nvSpPr>
            <p:spPr>
              <a:xfrm>
                <a:off x="4251661" y="2133992"/>
                <a:ext cx="158415" cy="304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tr-TR" sz="16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4" name="36 Dikdörtgen"/>
              <p:cNvSpPr/>
              <p:nvPr/>
            </p:nvSpPr>
            <p:spPr>
              <a:xfrm>
                <a:off x="7480878" y="2085826"/>
                <a:ext cx="708826" cy="10807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Bütçe</a:t>
                </a:r>
              </a:p>
              <a:p>
                <a:pPr algn="ctr"/>
                <a:endParaRPr lang="tr-TR" sz="16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endParaRPr>
              </a:p>
              <a:p>
                <a:pPr algn="ctr"/>
                <a:r>
                  <a:rPr lang="tr-TR" sz="16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Project</a:t>
                </a:r>
              </a:p>
              <a:p>
                <a:pPr algn="ctr"/>
                <a:r>
                  <a:rPr lang="tr-TR" sz="16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Budget</a:t>
                </a:r>
                <a:r>
                  <a:rPr lang="tr-TR" sz="24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</a:p>
            </p:txBody>
          </p:sp>
          <p:sp>
            <p:nvSpPr>
              <p:cNvPr id="18" name="44 Dikdörtgen"/>
              <p:cNvSpPr/>
              <p:nvPr/>
            </p:nvSpPr>
            <p:spPr>
              <a:xfrm>
                <a:off x="9345954" y="4284845"/>
                <a:ext cx="158416" cy="4710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tr-TR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5" name="Metin kutusu 24"/>
            <p:cNvSpPr txBox="1"/>
            <p:nvPr/>
          </p:nvSpPr>
          <p:spPr>
            <a:xfrm>
              <a:off x="1754980" y="2335136"/>
              <a:ext cx="1617903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chemeClr val="bg1"/>
                  </a:solidFill>
                </a:rPr>
                <a:t>SURİYELİ ÇOCUKLARIN OKULLARA ERİŞİMİ ARTIRILDI</a:t>
              </a:r>
            </a:p>
            <a:p>
              <a:pPr algn="ctr"/>
              <a:endParaRPr lang="tr-TR" sz="1600" dirty="0">
                <a:solidFill>
                  <a:schemeClr val="bg1"/>
                </a:solidFill>
              </a:endParaRPr>
            </a:p>
          </p:txBody>
        </p:sp>
        <p:sp>
          <p:nvSpPr>
            <p:cNvPr id="26" name="Metin kutusu 25"/>
            <p:cNvSpPr txBox="1"/>
            <p:nvPr/>
          </p:nvSpPr>
          <p:spPr>
            <a:xfrm>
              <a:off x="1768232" y="4508493"/>
              <a:ext cx="16179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1C4590"/>
                  </a:solidFill>
                </a:rPr>
                <a:t>ACCESS OF SYRIAN STUDENTS TO EDUCATION INCREASED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Metin kutusu 26"/>
            <p:cNvSpPr txBox="1"/>
            <p:nvPr/>
          </p:nvSpPr>
          <p:spPr>
            <a:xfrm>
              <a:off x="3891024" y="2335136"/>
              <a:ext cx="161790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chemeClr val="bg1"/>
                  </a:solidFill>
                </a:rPr>
                <a:t>SURİYELİ ÇOCUKLARA YÖNELİK EĞİTİMİN KALİTESİ ARTIRILDI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  <p:sp>
          <p:nvSpPr>
            <p:cNvPr id="28" name="Metin kutusu 27"/>
            <p:cNvSpPr txBox="1"/>
            <p:nvPr/>
          </p:nvSpPr>
          <p:spPr>
            <a:xfrm>
              <a:off x="3904276" y="4521745"/>
              <a:ext cx="16179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1C4590"/>
                  </a:solidFill>
                </a:rPr>
                <a:t>QUALITY OF EDUCATION FOR SYRIAN STUDENTS INCREASED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  <p:sp>
          <p:nvSpPr>
            <p:cNvPr id="29" name="Metin kutusu 28"/>
            <p:cNvSpPr txBox="1"/>
            <p:nvPr/>
          </p:nvSpPr>
          <p:spPr>
            <a:xfrm>
              <a:off x="5934963" y="2335136"/>
              <a:ext cx="161790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chemeClr val="bg1"/>
                  </a:solidFill>
                </a:rPr>
                <a:t>MEB PERSONELİNİN VE KURUMLARI</a:t>
              </a:r>
              <a:r>
                <a:rPr lang="en-GB" sz="1600" b="1" dirty="0">
                  <a:solidFill>
                    <a:schemeClr val="bg1"/>
                  </a:solidFill>
                </a:rPr>
                <a:t>NI</a:t>
              </a:r>
              <a:r>
                <a:rPr lang="tr-TR" sz="1600" b="1" dirty="0">
                  <a:solidFill>
                    <a:schemeClr val="bg1"/>
                  </a:solidFill>
                </a:rPr>
                <a:t>N KAPASİTESİ ARTIRILDI</a:t>
              </a:r>
            </a:p>
          </p:txBody>
        </p:sp>
        <p:sp>
          <p:nvSpPr>
            <p:cNvPr id="30" name="Metin kutusu 29"/>
            <p:cNvSpPr txBox="1"/>
            <p:nvPr/>
          </p:nvSpPr>
          <p:spPr>
            <a:xfrm>
              <a:off x="5931859" y="4521745"/>
              <a:ext cx="161790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1C4590"/>
                  </a:solidFill>
                </a:rPr>
                <a:t>OPERATIONAL CAPACITY OF EDUCATIONAL INSTITUTIONS AND STAFF IMPROVED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  <p:sp>
          <p:nvSpPr>
            <p:cNvPr id="32" name="21 Yuvarlatılmış Dikdörtgen"/>
            <p:cNvSpPr/>
            <p:nvPr/>
          </p:nvSpPr>
          <p:spPr>
            <a:xfrm>
              <a:off x="7908888" y="1773647"/>
              <a:ext cx="1755284" cy="2531206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295" endPos="92000" dist="1016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3" name="22 Oval"/>
            <p:cNvSpPr/>
            <p:nvPr/>
          </p:nvSpPr>
          <p:spPr>
            <a:xfrm>
              <a:off x="8447633" y="1386750"/>
              <a:ext cx="710863" cy="693192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/>
                <a:t>4</a:t>
              </a:r>
              <a:endParaRPr lang="tr-TR" sz="2400" b="1" dirty="0"/>
            </a:p>
          </p:txBody>
        </p:sp>
        <p:sp>
          <p:nvSpPr>
            <p:cNvPr id="34" name="Metin kutusu 33"/>
            <p:cNvSpPr txBox="1"/>
            <p:nvPr/>
          </p:nvSpPr>
          <p:spPr>
            <a:xfrm>
              <a:off x="7934291" y="2365914"/>
              <a:ext cx="161790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chemeClr val="bg1"/>
                  </a:solidFill>
                </a:rPr>
                <a:t>SURİYELİ ÖĞRENCİLERİN VE AİLELERİN SOSYAL ENTEGRASYONU ARTIRILDI</a:t>
              </a:r>
            </a:p>
          </p:txBody>
        </p:sp>
        <p:sp>
          <p:nvSpPr>
            <p:cNvPr id="35" name="Metin kutusu 34"/>
            <p:cNvSpPr txBox="1"/>
            <p:nvPr/>
          </p:nvSpPr>
          <p:spPr>
            <a:xfrm>
              <a:off x="7934291" y="4590825"/>
              <a:ext cx="161790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1C4590"/>
                  </a:solidFill>
                </a:rPr>
                <a:t>SOCIAL INTEGRATION OF SYRIAN STUDENTS AND PARENTS IMPROVED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66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8442</TotalTime>
  <Words>1263</Words>
  <Application>Microsoft Office PowerPoint</Application>
  <PresentationFormat>Geniş ekran</PresentationFormat>
  <Paragraphs>300</Paragraphs>
  <Slides>24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32" baseType="lpstr">
      <vt:lpstr>Arial</vt:lpstr>
      <vt:lpstr>Arial Rounded MT Bold</vt:lpstr>
      <vt:lpstr>Britannic Bold</vt:lpstr>
      <vt:lpstr>Calibri</vt:lpstr>
      <vt:lpstr>Calibri Light</vt:lpstr>
      <vt:lpstr>Garamond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Metin Çatar</cp:lastModifiedBy>
  <cp:revision>1156</cp:revision>
  <cp:lastPrinted>2019-04-03T14:51:28Z</cp:lastPrinted>
  <dcterms:created xsi:type="dcterms:W3CDTF">2016-12-26T13:15:31Z</dcterms:created>
  <dcterms:modified xsi:type="dcterms:W3CDTF">2019-11-20T21:11:35Z</dcterms:modified>
</cp:coreProperties>
</file>