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425" r:id="rId4"/>
    <p:sldId id="405" r:id="rId5"/>
    <p:sldId id="413" r:id="rId6"/>
    <p:sldId id="422" r:id="rId7"/>
    <p:sldId id="423" r:id="rId8"/>
    <p:sldId id="411" r:id="rId9"/>
    <p:sldId id="389" r:id="rId10"/>
    <p:sldId id="396" r:id="rId11"/>
    <p:sldId id="398" r:id="rId12"/>
    <p:sldId id="397" r:id="rId13"/>
    <p:sldId id="399" r:id="rId14"/>
    <p:sldId id="400" r:id="rId15"/>
    <p:sldId id="427" r:id="rId16"/>
    <p:sldId id="429" r:id="rId17"/>
    <p:sldId id="431" r:id="rId18"/>
    <p:sldId id="433" r:id="rId19"/>
    <p:sldId id="434" r:id="rId20"/>
    <p:sldId id="436" r:id="rId21"/>
    <p:sldId id="439" r:id="rId22"/>
    <p:sldId id="440" r:id="rId23"/>
    <p:sldId id="442" r:id="rId24"/>
    <p:sldId id="444" r:id="rId25"/>
    <p:sldId id="446" r:id="rId26"/>
    <p:sldId id="448" r:id="rId27"/>
    <p:sldId id="450" r:id="rId28"/>
    <p:sldId id="452" r:id="rId29"/>
    <p:sldId id="454" r:id="rId30"/>
    <p:sldId id="456" r:id="rId31"/>
    <p:sldId id="458" r:id="rId32"/>
    <p:sldId id="460" r:id="rId33"/>
    <p:sldId id="462" r:id="rId34"/>
    <p:sldId id="464" r:id="rId35"/>
    <p:sldId id="466" r:id="rId36"/>
    <p:sldId id="468" r:id="rId37"/>
    <p:sldId id="47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localhost\Users\basakyavcan\Downloads\Uyrug&#774;a%20Go&#776;re%20O&#776;g&#774;renci%20Say&#305;lar&#305;%20Raporu%2016-11-2019-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basakyavcan/Downloads/TABL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basakyavcan/Downloads/TAB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tap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lite%20Dialogue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lite%20Dialogue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Kitap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lite%20Dialogue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basakyavcan/Downloads/TABL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ABL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AB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 err="1"/>
              <a:t>Syrian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in HE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0657929586251649"/>
                  <c:y val="0.01752144690715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26-4902-AEE0-1C4D5986F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657929586251655"/>
                  <c:y val="0.03440494541725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26-4902-AEE0-1C4D5986F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47568490405172E-8"/>
                  <c:y val="0.02405763425160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26-4902-AEE0-1C4D5986FADB}"/>
                </c:ext>
                <c:ext xmlns:c15="http://schemas.microsoft.com/office/drawing/2012/chart" uri="{CE6537A1-D6FC-4f65-9D91-7224C49458BB}">
                  <c15:layout>
                    <c:manualLayout>
                      <c:w val="0.104651860056305"/>
                      <c:h val="0.079243293801716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00328964793125827"/>
                  <c:y val="0.01371032308596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26-4902-AEE0-1C4D5986F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493447189688753"/>
                  <c:y val="0.01371032308596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26-4902-AEE0-1C4D5986F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279620074156952"/>
                  <c:y val="0.01371032308596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26-4902-AEE0-1C4D5986F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Sheet1!$B$25:$B$32</c:f>
              <c:strCache>
                <c:ptCount val="8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</c:strCache>
            </c:strRef>
          </c:cat>
          <c:val>
            <c:numRef>
              <c:f>Sheet1!$C$25:$C$32</c:f>
              <c:numCache>
                <c:formatCode>0</c:formatCode>
                <c:ptCount val="8"/>
                <c:pt idx="0">
                  <c:v>962.0</c:v>
                </c:pt>
                <c:pt idx="1">
                  <c:v>1785.0</c:v>
                </c:pt>
                <c:pt idx="2">
                  <c:v>5560.0</c:v>
                </c:pt>
                <c:pt idx="3">
                  <c:v>9689.0</c:v>
                </c:pt>
                <c:pt idx="4">
                  <c:v>14740.0</c:v>
                </c:pt>
                <c:pt idx="5">
                  <c:v>20201.0</c:v>
                </c:pt>
                <c:pt idx="6">
                  <c:v>27606.0</c:v>
                </c:pt>
                <c:pt idx="7">
                  <c:v>33554.0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78-4D24-8660-9382224E7E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27406080"/>
        <c:axId val="-2127408976"/>
      </c:barChart>
      <c:catAx>
        <c:axId val="-21274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408976"/>
        <c:crosses val="autoZero"/>
        <c:auto val="1"/>
        <c:lblAlgn val="ctr"/>
        <c:lblOffset val="100"/>
        <c:noMultiLvlLbl val="0"/>
      </c:catAx>
      <c:valAx>
        <c:axId val="-212740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40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Figure</a:t>
            </a:r>
            <a:r>
              <a:rPr lang="en-US" sz="1800" baseline="0" dirty="0" smtClean="0"/>
              <a:t>: </a:t>
            </a:r>
            <a:r>
              <a:rPr lang="en-US" sz="1800" baseline="0" dirty="0"/>
              <a:t>ED I and ED II compared on Social Distance Levels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'Q36'!$B$27</c:f>
              <c:strCache>
                <c:ptCount val="1"/>
                <c:pt idx="0">
                  <c:v>ED 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'Q36'!$A$28:$A$35</c:f>
              <c:strCache>
                <c:ptCount val="8"/>
                <c:pt idx="0">
                  <c:v>Being Neighbors</c:v>
                </c:pt>
                <c:pt idx="1">
                  <c:v>Being Schoolmates</c:v>
                </c:pt>
                <c:pt idx="2">
                  <c:v>Being Coworkers</c:v>
                </c:pt>
                <c:pt idx="3">
                  <c:v>Being Business Partners</c:v>
                </c:pt>
                <c:pt idx="4">
                  <c:v>Being Close Friends</c:v>
                </c:pt>
                <c:pt idx="5">
                  <c:v>Being Roommates</c:v>
                </c:pt>
                <c:pt idx="6">
                  <c:v>Being Lovers</c:v>
                </c:pt>
                <c:pt idx="7">
                  <c:v>Being Spouses</c:v>
                </c:pt>
              </c:strCache>
            </c:strRef>
          </c:cat>
          <c:val>
            <c:numRef>
              <c:f>'Q36'!$B$28:$B$35</c:f>
              <c:numCache>
                <c:formatCode>0.00</c:formatCode>
                <c:ptCount val="8"/>
                <c:pt idx="0">
                  <c:v>0.6169297</c:v>
                </c:pt>
                <c:pt idx="1">
                  <c:v>0.4548063</c:v>
                </c:pt>
                <c:pt idx="2">
                  <c:v>0.6657102</c:v>
                </c:pt>
                <c:pt idx="3">
                  <c:v>1.0</c:v>
                </c:pt>
                <c:pt idx="4">
                  <c:v>0.7298851</c:v>
                </c:pt>
                <c:pt idx="5">
                  <c:v>1.628777</c:v>
                </c:pt>
                <c:pt idx="6">
                  <c:v>1.591367</c:v>
                </c:pt>
                <c:pt idx="7">
                  <c:v>1.658501</c:v>
                </c:pt>
              </c:numCache>
            </c:numRef>
          </c:val>
        </c:ser>
        <c:ser>
          <c:idx val="1"/>
          <c:order val="1"/>
          <c:tx>
            <c:strRef>
              <c:f>'Q36'!$C$27</c:f>
              <c:strCache>
                <c:ptCount val="1"/>
                <c:pt idx="0">
                  <c:v>ED 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'Q36'!$A$28:$A$35</c:f>
              <c:strCache>
                <c:ptCount val="8"/>
                <c:pt idx="0">
                  <c:v>Being Neighbors</c:v>
                </c:pt>
                <c:pt idx="1">
                  <c:v>Being Schoolmates</c:v>
                </c:pt>
                <c:pt idx="2">
                  <c:v>Being Coworkers</c:v>
                </c:pt>
                <c:pt idx="3">
                  <c:v>Being Business Partners</c:v>
                </c:pt>
                <c:pt idx="4">
                  <c:v>Being Close Friends</c:v>
                </c:pt>
                <c:pt idx="5">
                  <c:v>Being Roommates</c:v>
                </c:pt>
                <c:pt idx="6">
                  <c:v>Being Lovers</c:v>
                </c:pt>
                <c:pt idx="7">
                  <c:v>Being Spouses</c:v>
                </c:pt>
              </c:strCache>
            </c:strRef>
          </c:cat>
          <c:val>
            <c:numRef>
              <c:f>'Q36'!$C$28:$C$35</c:f>
              <c:numCache>
                <c:formatCode>General</c:formatCode>
                <c:ptCount val="8"/>
                <c:pt idx="0">
                  <c:v>0.84</c:v>
                </c:pt>
                <c:pt idx="1">
                  <c:v>0.57</c:v>
                </c:pt>
                <c:pt idx="2">
                  <c:v>0.84</c:v>
                </c:pt>
                <c:pt idx="3">
                  <c:v>1.21</c:v>
                </c:pt>
                <c:pt idx="4">
                  <c:v>0.92</c:v>
                </c:pt>
                <c:pt idx="5">
                  <c:v>1.74</c:v>
                </c:pt>
                <c:pt idx="6">
                  <c:v>1.81</c:v>
                </c:pt>
                <c:pt idx="7">
                  <c:v>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1044672"/>
        <c:axId val="1310992384"/>
      </c:barChart>
      <c:catAx>
        <c:axId val="131104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992384"/>
        <c:crosses val="autoZero"/>
        <c:auto val="1"/>
        <c:lblAlgn val="ctr"/>
        <c:lblOffset val="100"/>
        <c:noMultiLvlLbl val="0"/>
      </c:catAx>
      <c:valAx>
        <c:axId val="131099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0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Figure: ED I and ED II compared on Institutional Trust</a:t>
            </a:r>
          </a:p>
        </c:rich>
      </c:tx>
      <c:layout>
        <c:manualLayout>
          <c:xMode val="edge"/>
          <c:yMode val="edge"/>
          <c:x val="0.178471497920703"/>
          <c:y val="0.0330727600721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6004527211876"/>
          <c:y val="0.138574864702345"/>
          <c:w val="0.480309405768723"/>
          <c:h val="0.7244035302863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'Q42'!$B$40</c:f>
              <c:strCache>
                <c:ptCount val="1"/>
                <c:pt idx="0">
                  <c:v>ED 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'Q42'!$A$41:$A$47</c:f>
              <c:strCache>
                <c:ptCount val="7"/>
                <c:pt idx="0">
                  <c:v>International Organizations ie UN</c:v>
                </c:pt>
                <c:pt idx="1">
                  <c:v>International Humanitarian Aid Organizations</c:v>
                </c:pt>
                <c:pt idx="2">
                  <c:v>Turkish NGOs</c:v>
                </c:pt>
                <c:pt idx="3">
                  <c:v>Turkish Universities/My University</c:v>
                </c:pt>
                <c:pt idx="4">
                  <c:v>AFAD ( Disaster and Emergency Management Authority)</c:v>
                </c:pt>
                <c:pt idx="5">
                  <c:v>DGMM (Directorate General for Migration Management)</c:v>
                </c:pt>
                <c:pt idx="6">
                  <c:v>YTB (Turks Abroad and Related Communities)</c:v>
                </c:pt>
              </c:strCache>
            </c:strRef>
          </c:cat>
          <c:val>
            <c:numRef>
              <c:f>'Q42'!$B$41:$B$47</c:f>
              <c:numCache>
                <c:formatCode>0.000</c:formatCode>
                <c:ptCount val="7"/>
                <c:pt idx="0">
                  <c:v>1.7417943107221</c:v>
                </c:pt>
                <c:pt idx="1">
                  <c:v>1.742152466367713</c:v>
                </c:pt>
                <c:pt idx="2">
                  <c:v>2.312368972746331</c:v>
                </c:pt>
                <c:pt idx="3">
                  <c:v>2.6309963099631</c:v>
                </c:pt>
                <c:pt idx="4">
                  <c:v>2.301369863013698</c:v>
                </c:pt>
                <c:pt idx="5">
                  <c:v>2.399585921325052</c:v>
                </c:pt>
                <c:pt idx="6">
                  <c:v>2.317567567567567</c:v>
                </c:pt>
              </c:numCache>
            </c:numRef>
          </c:val>
        </c:ser>
        <c:ser>
          <c:idx val="1"/>
          <c:order val="1"/>
          <c:tx>
            <c:strRef>
              <c:f>'Q42'!$C$40</c:f>
              <c:strCache>
                <c:ptCount val="1"/>
                <c:pt idx="0">
                  <c:v>ED 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'Q42'!$A$41:$A$47</c:f>
              <c:strCache>
                <c:ptCount val="7"/>
                <c:pt idx="0">
                  <c:v>International Organizations ie UN</c:v>
                </c:pt>
                <c:pt idx="1">
                  <c:v>International Humanitarian Aid Organizations</c:v>
                </c:pt>
                <c:pt idx="2">
                  <c:v>Turkish NGOs</c:v>
                </c:pt>
                <c:pt idx="3">
                  <c:v>Turkish Universities/My University</c:v>
                </c:pt>
                <c:pt idx="4">
                  <c:v>AFAD ( Disaster and Emergency Management Authority)</c:v>
                </c:pt>
                <c:pt idx="5">
                  <c:v>DGMM (Directorate General for Migration Management)</c:v>
                </c:pt>
                <c:pt idx="6">
                  <c:v>YTB (Turks Abroad and Related Communities)</c:v>
                </c:pt>
              </c:strCache>
            </c:strRef>
          </c:cat>
          <c:val>
            <c:numRef>
              <c:f>'Q42'!$C$41:$C$47</c:f>
              <c:numCache>
                <c:formatCode>General</c:formatCode>
                <c:ptCount val="7"/>
                <c:pt idx="0">
                  <c:v>1.49</c:v>
                </c:pt>
                <c:pt idx="1">
                  <c:v>1.58</c:v>
                </c:pt>
                <c:pt idx="2">
                  <c:v>1.64</c:v>
                </c:pt>
                <c:pt idx="3">
                  <c:v>2.47</c:v>
                </c:pt>
                <c:pt idx="4">
                  <c:v>2.32</c:v>
                </c:pt>
                <c:pt idx="5">
                  <c:v>2.18</c:v>
                </c:pt>
                <c:pt idx="6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2937824"/>
        <c:axId val="1352945584"/>
      </c:barChart>
      <c:catAx>
        <c:axId val="131293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945584"/>
        <c:crosses val="autoZero"/>
        <c:auto val="1"/>
        <c:lblAlgn val="ctr"/>
        <c:lblOffset val="100"/>
        <c:noMultiLvlLbl val="0"/>
      </c:catAx>
      <c:valAx>
        <c:axId val="135294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9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Sayfa3!$D$28:$D$38</c:f>
              <c:strCache>
                <c:ptCount val="11"/>
                <c:pt idx="0">
                  <c:v>The Infrastructure of Work Spaces( ie.Library, classrooms) </c:v>
                </c:pt>
                <c:pt idx="1">
                  <c:v>The Quality of Education in my Dept.</c:v>
                </c:pt>
                <c:pt idx="2">
                  <c:v>The Approach of Academic Advisors</c:v>
                </c:pt>
                <c:pt idx="3">
                  <c:v>Content and Programming of Courses </c:v>
                </c:pt>
                <c:pt idx="4">
                  <c:v>The Qualit of Education in TÖMER</c:v>
                </c:pt>
                <c:pt idx="5">
                  <c:v>Social/Campus Life</c:v>
                </c:pt>
                <c:pt idx="6">
                  <c:v>Administrative Support at the University</c:v>
                </c:pt>
                <c:pt idx="7">
                  <c:v>Other Students' Interest in Course Subjects</c:v>
                </c:pt>
                <c:pt idx="8">
                  <c:v>Accomodation Conditions at the University</c:v>
                </c:pt>
                <c:pt idx="9">
                  <c:v>Courseload</c:v>
                </c:pt>
                <c:pt idx="10">
                  <c:v>Support of Turkish Students</c:v>
                </c:pt>
              </c:strCache>
            </c:strRef>
          </c:cat>
          <c:val>
            <c:numRef>
              <c:f>Sayfa3!$E$28:$E$38</c:f>
              <c:numCache>
                <c:formatCode>General</c:formatCode>
                <c:ptCount val="11"/>
                <c:pt idx="0">
                  <c:v>4.295714285714285</c:v>
                </c:pt>
                <c:pt idx="1">
                  <c:v>4.100709219858156</c:v>
                </c:pt>
                <c:pt idx="2">
                  <c:v>4.013081395348838</c:v>
                </c:pt>
                <c:pt idx="3">
                  <c:v>3.951895043731778</c:v>
                </c:pt>
                <c:pt idx="4">
                  <c:v>3.925465838509317</c:v>
                </c:pt>
                <c:pt idx="5">
                  <c:v>3.75712143928036</c:v>
                </c:pt>
                <c:pt idx="6">
                  <c:v>3.697503671071954</c:v>
                </c:pt>
                <c:pt idx="7">
                  <c:v>3.683357879234168</c:v>
                </c:pt>
                <c:pt idx="8">
                  <c:v>3.54689984101749</c:v>
                </c:pt>
                <c:pt idx="9">
                  <c:v>3.396475770925106</c:v>
                </c:pt>
                <c:pt idx="10">
                  <c:v>3.331369661266568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1-4B60-A967-24746090F1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39221088"/>
        <c:axId val="1328214864"/>
      </c:barChart>
      <c:catAx>
        <c:axId val="-2039221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328214864"/>
        <c:crosses val="autoZero"/>
        <c:auto val="1"/>
        <c:lblAlgn val="ctr"/>
        <c:lblOffset val="100"/>
        <c:noMultiLvlLbl val="0"/>
      </c:catAx>
      <c:valAx>
        <c:axId val="132821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3922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Problems Faced During Studies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Sayfa5!$D$3:$D$11</c:f>
              <c:strCache>
                <c:ptCount val="9"/>
                <c:pt idx="0">
                  <c:v>Problems with Admin Staff</c:v>
                </c:pt>
                <c:pt idx="1">
                  <c:v>Problem with Academic Staff</c:v>
                </c:pt>
                <c:pt idx="2">
                  <c:v>Problems with other Students</c:v>
                </c:pt>
                <c:pt idx="3">
                  <c:v>Other</c:v>
                </c:pt>
                <c:pt idx="4">
                  <c:v>Problems with Accomodation</c:v>
                </c:pt>
                <c:pt idx="5">
                  <c:v>Problems with Course Comprehension</c:v>
                </c:pt>
                <c:pt idx="6">
                  <c:v>Problems with Registration</c:v>
                </c:pt>
                <c:pt idx="7">
                  <c:v>Problems with my Grades</c:v>
                </c:pt>
                <c:pt idx="8">
                  <c:v>Problems with Learning Turkish </c:v>
                </c:pt>
              </c:strCache>
            </c:strRef>
          </c:cat>
          <c:val>
            <c:numRef>
              <c:f>Sayfa5!$E$3:$E$11</c:f>
              <c:numCache>
                <c:formatCode>0.00%</c:formatCode>
                <c:ptCount val="9"/>
                <c:pt idx="0">
                  <c:v>0.0927</c:v>
                </c:pt>
                <c:pt idx="1">
                  <c:v>0.1044</c:v>
                </c:pt>
                <c:pt idx="2">
                  <c:v>0.107</c:v>
                </c:pt>
                <c:pt idx="3">
                  <c:v>0.1762</c:v>
                </c:pt>
                <c:pt idx="4">
                  <c:v>0.2311</c:v>
                </c:pt>
                <c:pt idx="5">
                  <c:v>0.342</c:v>
                </c:pt>
                <c:pt idx="6">
                  <c:v>0.3512</c:v>
                </c:pt>
                <c:pt idx="7">
                  <c:v>0.3747</c:v>
                </c:pt>
                <c:pt idx="8">
                  <c:v>0.3825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44-4347-B612-9D036C8ACC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9125968"/>
        <c:axId val="1328367296"/>
      </c:barChart>
      <c:catAx>
        <c:axId val="1339125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28367296"/>
        <c:crosses val="autoZero"/>
        <c:auto val="1"/>
        <c:lblAlgn val="ctr"/>
        <c:lblOffset val="100"/>
        <c:noMultiLvlLbl val="0"/>
      </c:catAx>
      <c:valAx>
        <c:axId val="132836729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33912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Source of Income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Sayfa6!$A$9:$A$12</c:f>
              <c:strCache>
                <c:ptCount val="4"/>
                <c:pt idx="0">
                  <c:v>I work </c:v>
                </c:pt>
                <c:pt idx="1">
                  <c:v>My family</c:v>
                </c:pt>
                <c:pt idx="2">
                  <c:v>Scholarship</c:v>
                </c:pt>
                <c:pt idx="3">
                  <c:v>Social Aid</c:v>
                </c:pt>
              </c:strCache>
            </c:strRef>
          </c:cat>
          <c:val>
            <c:numRef>
              <c:f>Sayfa6!$B$9:$B$12</c:f>
              <c:numCache>
                <c:formatCode>0.00%</c:formatCode>
                <c:ptCount val="4"/>
                <c:pt idx="0">
                  <c:v>0.4034</c:v>
                </c:pt>
                <c:pt idx="1">
                  <c:v>0.5625</c:v>
                </c:pt>
                <c:pt idx="2">
                  <c:v>0.1094</c:v>
                </c:pt>
                <c:pt idx="3">
                  <c:v>0.0526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E-4E4F-BF5E-212AD9A9C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03309472"/>
        <c:axId val="1254117040"/>
      </c:barChart>
      <c:catAx>
        <c:axId val="130330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4117040"/>
        <c:crosses val="autoZero"/>
        <c:auto val="1"/>
        <c:lblAlgn val="ctr"/>
        <c:lblOffset val="100"/>
        <c:noMultiLvlLbl val="0"/>
      </c:catAx>
      <c:valAx>
        <c:axId val="1254117040"/>
        <c:scaling>
          <c:orientation val="minMax"/>
        </c:scaling>
        <c:delete val="1"/>
        <c:axPos val="l"/>
        <c:majorGridlines/>
        <c:numFmt formatCode="0.00%" sourceLinked="1"/>
        <c:majorTickMark val="none"/>
        <c:minorTickMark val="none"/>
        <c:tickLblPos val="nextTo"/>
        <c:crossAx val="130330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Income Levels: Before</a:t>
            </a:r>
            <a:r>
              <a:rPr lang="tr-TR" baseline="0"/>
              <a:t> &amp;After Displacement and Future Expectations</a:t>
            </a:r>
            <a:endParaRPr lang="tr-TR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664582571052"/>
          <c:y val="0.195431028787306"/>
          <c:w val="0.59749607035157"/>
          <c:h val="0.705466404800086"/>
        </c:manualLayout>
      </c:layout>
      <c:lineChart>
        <c:grouping val="standard"/>
        <c:varyColors val="0"/>
        <c:ser>
          <c:idx val="0"/>
          <c:order val="0"/>
          <c:tx>
            <c:strRef>
              <c:f>Sayfa4!$A$22</c:f>
              <c:strCache>
                <c:ptCount val="1"/>
                <c:pt idx="0">
                  <c:v>Before Displacement in Syria</c:v>
                </c:pt>
              </c:strCache>
            </c:strRef>
          </c:tx>
          <c:cat>
            <c:strRef>
              <c:f>Sayfa4!$B$21:$E$21</c:f>
              <c:strCache>
                <c:ptCount val="4"/>
                <c:pt idx="0">
                  <c:v>Very Low </c:v>
                </c:pt>
                <c:pt idx="1">
                  <c:v>Low </c:v>
                </c:pt>
                <c:pt idx="2">
                  <c:v>Middle </c:v>
                </c:pt>
                <c:pt idx="3">
                  <c:v>High </c:v>
                </c:pt>
              </c:strCache>
            </c:strRef>
          </c:cat>
          <c:val>
            <c:numRef>
              <c:f>Sayfa4!$B$22:$E$22</c:f>
              <c:numCache>
                <c:formatCode>0.00%</c:formatCode>
                <c:ptCount val="4"/>
                <c:pt idx="0">
                  <c:v>0.1818</c:v>
                </c:pt>
                <c:pt idx="1">
                  <c:v>0.2824</c:v>
                </c:pt>
                <c:pt idx="2">
                  <c:v>0.3237</c:v>
                </c:pt>
                <c:pt idx="3">
                  <c:v>0.2121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EB-44D2-B452-0FEC2FB196EA}"/>
            </c:ext>
          </c:extLst>
        </c:ser>
        <c:ser>
          <c:idx val="1"/>
          <c:order val="1"/>
          <c:tx>
            <c:strRef>
              <c:f>Sayfa4!$A$23</c:f>
              <c:strCache>
                <c:ptCount val="1"/>
                <c:pt idx="0">
                  <c:v>Right after Displacement in Turkey</c:v>
                </c:pt>
              </c:strCache>
            </c:strRef>
          </c:tx>
          <c:cat>
            <c:strRef>
              <c:f>Sayfa4!$B$21:$E$21</c:f>
              <c:strCache>
                <c:ptCount val="4"/>
                <c:pt idx="0">
                  <c:v>Very Low </c:v>
                </c:pt>
                <c:pt idx="1">
                  <c:v>Low </c:v>
                </c:pt>
                <c:pt idx="2">
                  <c:v>Middle </c:v>
                </c:pt>
                <c:pt idx="3">
                  <c:v>High </c:v>
                </c:pt>
              </c:strCache>
            </c:strRef>
          </c:cat>
          <c:val>
            <c:numRef>
              <c:f>Sayfa4!$B$23:$E$23</c:f>
              <c:numCache>
                <c:formatCode>0.00%</c:formatCode>
                <c:ptCount val="4"/>
                <c:pt idx="0">
                  <c:v>0.5125</c:v>
                </c:pt>
                <c:pt idx="1">
                  <c:v>0.3864</c:v>
                </c:pt>
                <c:pt idx="2">
                  <c:v>0.0845</c:v>
                </c:pt>
                <c:pt idx="3">
                  <c:v>0.0166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EB-44D2-B452-0FEC2FB196EA}"/>
            </c:ext>
          </c:extLst>
        </c:ser>
        <c:ser>
          <c:idx val="2"/>
          <c:order val="2"/>
          <c:tx>
            <c:strRef>
              <c:f>Sayfa4!$A$24</c:f>
              <c:strCache>
                <c:ptCount val="1"/>
                <c:pt idx="0">
                  <c:v>Currently in Turkey</c:v>
                </c:pt>
              </c:strCache>
            </c:strRef>
          </c:tx>
          <c:cat>
            <c:strRef>
              <c:f>Sayfa4!$B$21:$E$21</c:f>
              <c:strCache>
                <c:ptCount val="4"/>
                <c:pt idx="0">
                  <c:v>Very Low </c:v>
                </c:pt>
                <c:pt idx="1">
                  <c:v>Low </c:v>
                </c:pt>
                <c:pt idx="2">
                  <c:v>Middle </c:v>
                </c:pt>
                <c:pt idx="3">
                  <c:v>High </c:v>
                </c:pt>
              </c:strCache>
            </c:strRef>
          </c:cat>
          <c:val>
            <c:numRef>
              <c:f>Sayfa4!$B$24:$E$24</c:f>
              <c:numCache>
                <c:formatCode>0.00%</c:formatCode>
                <c:ptCount val="4"/>
                <c:pt idx="0">
                  <c:v>0.4252</c:v>
                </c:pt>
                <c:pt idx="1">
                  <c:v>0.4668</c:v>
                </c:pt>
                <c:pt idx="2">
                  <c:v>0.0914</c:v>
                </c:pt>
                <c:pt idx="3">
                  <c:v>0.0166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EB-44D2-B452-0FEC2FB196EA}"/>
            </c:ext>
          </c:extLst>
        </c:ser>
        <c:ser>
          <c:idx val="3"/>
          <c:order val="3"/>
          <c:tx>
            <c:strRef>
              <c:f>Sayfa4!$A$25</c:f>
              <c:strCache>
                <c:ptCount val="1"/>
                <c:pt idx="0">
                  <c:v>In the Future in Turkey</c:v>
                </c:pt>
              </c:strCache>
            </c:strRef>
          </c:tx>
          <c:cat>
            <c:strRef>
              <c:f>Sayfa4!$B$21:$E$21</c:f>
              <c:strCache>
                <c:ptCount val="4"/>
                <c:pt idx="0">
                  <c:v>Very Low </c:v>
                </c:pt>
                <c:pt idx="1">
                  <c:v>Low </c:v>
                </c:pt>
                <c:pt idx="2">
                  <c:v>Middle </c:v>
                </c:pt>
                <c:pt idx="3">
                  <c:v>High </c:v>
                </c:pt>
              </c:strCache>
            </c:strRef>
          </c:cat>
          <c:val>
            <c:numRef>
              <c:f>Sayfa4!$B$25:$E$25</c:f>
              <c:numCache>
                <c:formatCode>0.00%</c:formatCode>
                <c:ptCount val="4"/>
                <c:pt idx="0">
                  <c:v>0.1057</c:v>
                </c:pt>
                <c:pt idx="1">
                  <c:v>0.3043</c:v>
                </c:pt>
                <c:pt idx="2">
                  <c:v>0.44</c:v>
                </c:pt>
                <c:pt idx="3">
                  <c:v>0.15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BEB-44D2-B452-0FEC2FB19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665776"/>
        <c:axId val="1408660048"/>
      </c:lineChart>
      <c:catAx>
        <c:axId val="140866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08660048"/>
        <c:crosses val="autoZero"/>
        <c:auto val="1"/>
        <c:lblAlgn val="ctr"/>
        <c:lblOffset val="100"/>
        <c:noMultiLvlLbl val="0"/>
      </c:catAx>
      <c:valAx>
        <c:axId val="140866004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40866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195845491859"/>
          <c:y val="0.189224550592503"/>
          <c:w val="0.217580996172535"/>
          <c:h val="0.73810662172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Exposure to Various</a:t>
            </a:r>
            <a:r>
              <a:rPr lang="tr-TR" baseline="0"/>
              <a:t> Traumatic Experiences</a:t>
            </a:r>
            <a:endParaRPr lang="tr-TR"/>
          </a:p>
        </c:rich>
      </c:tx>
      <c:layout>
        <c:manualLayout>
          <c:xMode val="edge"/>
          <c:yMode val="edge"/>
          <c:x val="0.169901852546209"/>
          <c:y val="0.03039051815833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227664478832"/>
          <c:y val="0.13984221006892"/>
          <c:w val="0.791414139010298"/>
          <c:h val="0.791507189003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Sayfa8!$I$2</c:f>
              <c:strCache>
                <c:ptCount val="1"/>
                <c:pt idx="0">
                  <c:v>Öğrenci Yüzdesi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Sayfa8!$H$3:$H$13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Sayfa8!$I$3:$I$13</c:f>
              <c:numCache>
                <c:formatCode>0.00%</c:formatCode>
                <c:ptCount val="11"/>
                <c:pt idx="0">
                  <c:v>0.0240963855421687</c:v>
                </c:pt>
                <c:pt idx="1">
                  <c:v>0.0669344042838019</c:v>
                </c:pt>
                <c:pt idx="2">
                  <c:v>0.0589022757697457</c:v>
                </c:pt>
                <c:pt idx="3">
                  <c:v>0.0990629183400268</c:v>
                </c:pt>
                <c:pt idx="4">
                  <c:v>0.121820615796519</c:v>
                </c:pt>
                <c:pt idx="5">
                  <c:v>0.120481927710843</c:v>
                </c:pt>
                <c:pt idx="6">
                  <c:v>0.129852744310576</c:v>
                </c:pt>
                <c:pt idx="7">
                  <c:v>0.116465863453815</c:v>
                </c:pt>
                <c:pt idx="8">
                  <c:v>0.127175368139224</c:v>
                </c:pt>
                <c:pt idx="9">
                  <c:v>0.123159303882195</c:v>
                </c:pt>
                <c:pt idx="10">
                  <c:v>0.0120481927710843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8-4AE6-9B66-1A146DDF0182}"/>
            </c:ext>
          </c:extLst>
        </c:ser>
        <c:ser>
          <c:idx val="1"/>
          <c:order val="1"/>
          <c:tx>
            <c:strRef>
              <c:f>Sayfa8!$J$2</c:f>
              <c:strCache>
                <c:ptCount val="1"/>
                <c:pt idx="0">
                  <c:v>Kümlüatif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Sayfa8!$J$3:$J$13</c:f>
              <c:numCache>
                <c:formatCode>0.00%</c:formatCode>
                <c:ptCount val="11"/>
                <c:pt idx="0">
                  <c:v>1.0</c:v>
                </c:pt>
                <c:pt idx="1">
                  <c:v>0.975903614457831</c:v>
                </c:pt>
                <c:pt idx="2">
                  <c:v>0.90896921017403</c:v>
                </c:pt>
                <c:pt idx="3">
                  <c:v>0.850066934404284</c:v>
                </c:pt>
                <c:pt idx="4">
                  <c:v>0.751004016064257</c:v>
                </c:pt>
                <c:pt idx="5">
                  <c:v>0.629183400267738</c:v>
                </c:pt>
                <c:pt idx="6">
                  <c:v>0.508701472556895</c:v>
                </c:pt>
                <c:pt idx="7">
                  <c:v>0.378848728246319</c:v>
                </c:pt>
                <c:pt idx="8">
                  <c:v>0.262382864792504</c:v>
                </c:pt>
                <c:pt idx="9">
                  <c:v>0.13520749665328</c:v>
                </c:pt>
                <c:pt idx="10">
                  <c:v>0.0120481927710843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48-4AE6-9B66-1A146DDF0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2124232928"/>
        <c:axId val="1329153568"/>
      </c:barChart>
      <c:catAx>
        <c:axId val="-21242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9153568"/>
        <c:crosses val="autoZero"/>
        <c:auto val="1"/>
        <c:lblAlgn val="ctr"/>
        <c:lblOffset val="100"/>
        <c:noMultiLvlLbl val="0"/>
      </c:catAx>
      <c:valAx>
        <c:axId val="1329153568"/>
        <c:scaling>
          <c:orientation val="minMax"/>
        </c:scaling>
        <c:delete val="1"/>
        <c:axPos val="l"/>
        <c:majorGridlines/>
        <c:numFmt formatCode="0.00%" sourceLinked="1"/>
        <c:majorTickMark val="none"/>
        <c:minorTickMark val="none"/>
        <c:tickLblPos val="nextTo"/>
        <c:crossAx val="-212423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Figure:</a:t>
            </a:r>
            <a:r>
              <a:rPr lang="en-US" baseline="0" dirty="0" smtClean="0"/>
              <a:t> </a:t>
            </a:r>
            <a:r>
              <a:rPr lang="en-US" dirty="0"/>
              <a:t>ED</a:t>
            </a:r>
            <a:r>
              <a:rPr lang="en-US" baseline="0" dirty="0"/>
              <a:t> I and ED II Compared on Future Expectations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'Q32'!$B$22</c:f>
              <c:strCache>
                <c:ptCount val="1"/>
                <c:pt idx="0">
                  <c:v>ED 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'Q32'!$A$23:$A$29</c:f>
              <c:strCache>
                <c:ptCount val="7"/>
                <c:pt idx="0">
                  <c:v>Your life in general</c:v>
                </c:pt>
                <c:pt idx="1">
                  <c:v>Personal Employment Situation</c:v>
                </c:pt>
                <c:pt idx="2">
                  <c:v>Your Household Income</c:v>
                </c:pt>
                <c:pt idx="3">
                  <c:v>Turkish Economy</c:v>
                </c:pt>
                <c:pt idx="4">
                  <c:v>Turkish Politics</c:v>
                </c:pt>
                <c:pt idx="5">
                  <c:v>Syrian Economy</c:v>
                </c:pt>
                <c:pt idx="6">
                  <c:v>Syrian Politics</c:v>
                </c:pt>
              </c:strCache>
            </c:strRef>
          </c:cat>
          <c:val>
            <c:numRef>
              <c:f>'Q32'!$B$23:$B$29</c:f>
              <c:numCache>
                <c:formatCode>General</c:formatCode>
                <c:ptCount val="7"/>
                <c:pt idx="0">
                  <c:v>3.95</c:v>
                </c:pt>
                <c:pt idx="1">
                  <c:v>3.82</c:v>
                </c:pt>
                <c:pt idx="2">
                  <c:v>3.38</c:v>
                </c:pt>
                <c:pt idx="3">
                  <c:v>3.53</c:v>
                </c:pt>
                <c:pt idx="4">
                  <c:v>3.86</c:v>
                </c:pt>
                <c:pt idx="5">
                  <c:v>2.37</c:v>
                </c:pt>
                <c:pt idx="6">
                  <c:v>2.13</c:v>
                </c:pt>
              </c:numCache>
            </c:numRef>
          </c:val>
        </c:ser>
        <c:ser>
          <c:idx val="1"/>
          <c:order val="1"/>
          <c:tx>
            <c:strRef>
              <c:f>'Q32'!$C$22</c:f>
              <c:strCache>
                <c:ptCount val="1"/>
                <c:pt idx="0">
                  <c:v>ED 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'Q32'!$A$23:$A$29</c:f>
              <c:strCache>
                <c:ptCount val="7"/>
                <c:pt idx="0">
                  <c:v>Your life in general</c:v>
                </c:pt>
                <c:pt idx="1">
                  <c:v>Personal Employment Situation</c:v>
                </c:pt>
                <c:pt idx="2">
                  <c:v>Your Household Income</c:v>
                </c:pt>
                <c:pt idx="3">
                  <c:v>Turkish Economy</c:v>
                </c:pt>
                <c:pt idx="4">
                  <c:v>Turkish Politics</c:v>
                </c:pt>
                <c:pt idx="5">
                  <c:v>Syrian Economy</c:v>
                </c:pt>
                <c:pt idx="6">
                  <c:v>Syrian Politics</c:v>
                </c:pt>
              </c:strCache>
            </c:strRef>
          </c:cat>
          <c:val>
            <c:numRef>
              <c:f>'Q32'!$C$23:$C$29</c:f>
              <c:numCache>
                <c:formatCode>General</c:formatCode>
                <c:ptCount val="7"/>
                <c:pt idx="0">
                  <c:v>3.69</c:v>
                </c:pt>
                <c:pt idx="1">
                  <c:v>3.47</c:v>
                </c:pt>
                <c:pt idx="2">
                  <c:v>2.96</c:v>
                </c:pt>
                <c:pt idx="3">
                  <c:v>3.24</c:v>
                </c:pt>
                <c:pt idx="4">
                  <c:v>3.46</c:v>
                </c:pt>
                <c:pt idx="5">
                  <c:v>1.9</c:v>
                </c:pt>
                <c:pt idx="6">
                  <c:v>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5838864"/>
        <c:axId val="1315841888"/>
      </c:barChart>
      <c:catAx>
        <c:axId val="131583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841888"/>
        <c:crosses val="autoZero"/>
        <c:auto val="1"/>
        <c:lblAlgn val="ctr"/>
        <c:lblOffset val="100"/>
        <c:noMultiLvlLbl val="0"/>
      </c:catAx>
      <c:valAx>
        <c:axId val="1315841888"/>
        <c:scaling>
          <c:orientation val="minMax"/>
          <c:max val="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83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Perceived Importance of the Problem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'Q34'!$A$26:$A$32</c:f>
              <c:strCache>
                <c:ptCount val="7"/>
                <c:pt idx="0">
                  <c:v>Accomodation</c:v>
                </c:pt>
                <c:pt idx="1">
                  <c:v>Health</c:v>
                </c:pt>
                <c:pt idx="2">
                  <c:v>Food/Nutrition</c:v>
                </c:pt>
                <c:pt idx="3">
                  <c:v>Working Conditions</c:v>
                </c:pt>
                <c:pt idx="4">
                  <c:v>Education</c:v>
                </c:pt>
                <c:pt idx="5">
                  <c:v>Discrimination</c:v>
                </c:pt>
                <c:pt idx="6">
                  <c:v>Communication/Language</c:v>
                </c:pt>
              </c:strCache>
            </c:strRef>
          </c:cat>
          <c:val>
            <c:numRef>
              <c:f>'Q34'!$B$26:$B$32</c:f>
              <c:numCache>
                <c:formatCode>General</c:formatCode>
                <c:ptCount val="7"/>
                <c:pt idx="0">
                  <c:v>4.03</c:v>
                </c:pt>
                <c:pt idx="1">
                  <c:v>3.79</c:v>
                </c:pt>
                <c:pt idx="2">
                  <c:v>3.72</c:v>
                </c:pt>
                <c:pt idx="3">
                  <c:v>4.5</c:v>
                </c:pt>
                <c:pt idx="4">
                  <c:v>4.41</c:v>
                </c:pt>
                <c:pt idx="5">
                  <c:v>3.86</c:v>
                </c:pt>
                <c:pt idx="6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B3-478C-A96A-56F7F661BB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8674896"/>
        <c:axId val="1333028576"/>
      </c:barChart>
      <c:catAx>
        <c:axId val="1338674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33028576"/>
        <c:crosses val="autoZero"/>
        <c:auto val="1"/>
        <c:lblAlgn val="ctr"/>
        <c:lblOffset val="100"/>
        <c:noMultiLvlLbl val="0"/>
      </c:catAx>
      <c:valAx>
        <c:axId val="133302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867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Preference Regarding Legal Status in Turkey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'Q41'!$A$18:$A$21</c:f>
              <c:strCache>
                <c:ptCount val="4"/>
                <c:pt idx="0">
                  <c:v>Only to be a Turkish Citizen</c:v>
                </c:pt>
                <c:pt idx="1">
                  <c:v>Dual Citizenship </c:v>
                </c:pt>
                <c:pt idx="2">
                  <c:v>Residency Permit</c:v>
                </c:pt>
                <c:pt idx="3">
                  <c:v>Unrestricted Work Permit</c:v>
                </c:pt>
              </c:strCache>
            </c:strRef>
          </c:cat>
          <c:val>
            <c:numRef>
              <c:f>'Q41'!$B$18:$B$21</c:f>
              <c:numCache>
                <c:formatCode>General</c:formatCode>
                <c:ptCount val="4"/>
                <c:pt idx="0">
                  <c:v>4.359999999999998</c:v>
                </c:pt>
                <c:pt idx="1">
                  <c:v>4.67</c:v>
                </c:pt>
                <c:pt idx="2">
                  <c:v>4.23</c:v>
                </c:pt>
                <c:pt idx="3">
                  <c:v>4.41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1-4E51-954D-1A62EC9D04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1128448"/>
        <c:axId val="1311185712"/>
      </c:barChart>
      <c:catAx>
        <c:axId val="1311128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11185712"/>
        <c:crosses val="autoZero"/>
        <c:auto val="1"/>
        <c:lblAlgn val="ctr"/>
        <c:lblOffset val="100"/>
        <c:noMultiLvlLbl val="0"/>
      </c:catAx>
      <c:valAx>
        <c:axId val="131118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12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8D854-4D88-4AE3-B9DA-5E49BF1587F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DAE6F6-8EA5-45A9-8992-0ED7A994FFF7}">
      <dgm:prSet/>
      <dgm:spPr/>
      <dgm:t>
        <a:bodyPr/>
        <a:lstStyle/>
        <a:p>
          <a:pPr rtl="0"/>
          <a:r>
            <a:rPr lang="tr-TR" dirty="0"/>
            <a:t>1058 </a:t>
          </a:r>
          <a:r>
            <a:rPr lang="tr-TR" dirty="0" err="1"/>
            <a:t>participants</a:t>
          </a:r>
          <a:endParaRPr lang="tr-TR" dirty="0"/>
        </a:p>
        <a:p>
          <a:pPr rtl="0"/>
          <a:r>
            <a:rPr lang="tr-TR" dirty="0"/>
            <a:t> 740 </a:t>
          </a:r>
          <a:r>
            <a:rPr lang="tr-TR" dirty="0" err="1"/>
            <a:t>fully</a:t>
          </a:r>
          <a:r>
            <a:rPr lang="tr-TR" dirty="0"/>
            <a:t> </a:t>
          </a:r>
          <a:r>
            <a:rPr lang="tr-TR" dirty="0" err="1"/>
            <a:t>completed</a:t>
          </a:r>
          <a:r>
            <a:rPr lang="tr-TR" dirty="0"/>
            <a:t> </a:t>
          </a:r>
          <a:r>
            <a:rPr lang="tr-TR" dirty="0" err="1"/>
            <a:t>survey</a:t>
          </a:r>
          <a:endParaRPr lang="tr-TR" dirty="0"/>
        </a:p>
      </dgm:t>
    </dgm:pt>
    <dgm:pt modelId="{533985C8-39EE-4C6A-9752-DC59195AE134}" type="parTrans" cxnId="{3A4BBABC-BC74-436B-900C-F92FCF47BDEA}">
      <dgm:prSet/>
      <dgm:spPr/>
      <dgm:t>
        <a:bodyPr/>
        <a:lstStyle/>
        <a:p>
          <a:endParaRPr lang="tr-TR"/>
        </a:p>
      </dgm:t>
    </dgm:pt>
    <dgm:pt modelId="{4B3FF9F2-E545-4F8A-8680-D579F64115E7}" type="sibTrans" cxnId="{3A4BBABC-BC74-436B-900C-F92FCF47BDEA}">
      <dgm:prSet/>
      <dgm:spPr/>
      <dgm:t>
        <a:bodyPr/>
        <a:lstStyle/>
        <a:p>
          <a:endParaRPr lang="tr-TR"/>
        </a:p>
      </dgm:t>
    </dgm:pt>
    <dgm:pt modelId="{F35DD044-1045-4588-BFC2-CC429BA86FB9}">
      <dgm:prSet/>
      <dgm:spPr/>
      <dgm:t>
        <a:bodyPr/>
        <a:lstStyle/>
        <a:p>
          <a:pPr rtl="0"/>
          <a:r>
            <a:rPr lang="tr-TR" dirty="0"/>
            <a:t>48 </a:t>
          </a:r>
          <a:r>
            <a:rPr lang="tr-TR" dirty="0" err="1"/>
            <a:t>cities</a:t>
          </a:r>
          <a:endParaRPr lang="tr-TR" dirty="0"/>
        </a:p>
      </dgm:t>
    </dgm:pt>
    <dgm:pt modelId="{DC51479F-64E8-46E7-BC13-89AFE78416A1}" type="parTrans" cxnId="{B58B25DF-4297-4919-97F6-4B4AD13953A6}">
      <dgm:prSet/>
      <dgm:spPr/>
      <dgm:t>
        <a:bodyPr/>
        <a:lstStyle/>
        <a:p>
          <a:endParaRPr lang="tr-TR"/>
        </a:p>
      </dgm:t>
    </dgm:pt>
    <dgm:pt modelId="{CE6BE8C3-DBD9-4586-B222-D3D1650B1AA3}" type="sibTrans" cxnId="{B58B25DF-4297-4919-97F6-4B4AD13953A6}">
      <dgm:prSet/>
      <dgm:spPr/>
      <dgm:t>
        <a:bodyPr/>
        <a:lstStyle/>
        <a:p>
          <a:endParaRPr lang="tr-TR"/>
        </a:p>
      </dgm:t>
    </dgm:pt>
    <dgm:pt modelId="{8D1CFB7A-3749-4179-9328-EF4C2ECCCF24}">
      <dgm:prSet/>
      <dgm:spPr/>
      <dgm:t>
        <a:bodyPr/>
        <a:lstStyle/>
        <a:p>
          <a:pPr rtl="0"/>
          <a:r>
            <a:rPr lang="tr-TR" dirty="0"/>
            <a:t>490 </a:t>
          </a:r>
          <a:r>
            <a:rPr lang="tr-TR" dirty="0" err="1"/>
            <a:t>participants</a:t>
          </a:r>
          <a:endParaRPr lang="tr-TR" dirty="0"/>
        </a:p>
      </dgm:t>
    </dgm:pt>
    <dgm:pt modelId="{EDF4BFA5-63BA-4618-8338-052CF407AA75}" type="parTrans" cxnId="{83FE6D35-24D1-4066-9E86-56F37FF95D54}">
      <dgm:prSet/>
      <dgm:spPr/>
      <dgm:t>
        <a:bodyPr/>
        <a:lstStyle/>
        <a:p>
          <a:endParaRPr lang="tr-TR"/>
        </a:p>
      </dgm:t>
    </dgm:pt>
    <dgm:pt modelId="{7688661D-446E-484A-B87F-BB757103E938}" type="sibTrans" cxnId="{83FE6D35-24D1-4066-9E86-56F37FF95D54}">
      <dgm:prSet/>
      <dgm:spPr/>
      <dgm:t>
        <a:bodyPr/>
        <a:lstStyle/>
        <a:p>
          <a:endParaRPr lang="tr-TR"/>
        </a:p>
      </dgm:t>
    </dgm:pt>
    <dgm:pt modelId="{CD25C4D3-D076-4189-9C1F-34CA485F79CD}">
      <dgm:prSet/>
      <dgm:spPr/>
      <dgm:t>
        <a:bodyPr/>
        <a:lstStyle/>
        <a:p>
          <a:pPr rtl="0"/>
          <a:r>
            <a:rPr lang="tr-TR" dirty="0"/>
            <a:t>36 </a:t>
          </a:r>
          <a:r>
            <a:rPr lang="tr-TR" dirty="0" err="1"/>
            <a:t>cities</a:t>
          </a:r>
          <a:endParaRPr lang="tr-TR" dirty="0"/>
        </a:p>
      </dgm:t>
    </dgm:pt>
    <dgm:pt modelId="{F8717543-22FA-4C0E-9C8A-DD1D1E30C9FA}" type="parTrans" cxnId="{FC2959A8-83B1-4CF7-A6A8-CC6132CBE6E3}">
      <dgm:prSet/>
      <dgm:spPr/>
      <dgm:t>
        <a:bodyPr/>
        <a:lstStyle/>
        <a:p>
          <a:endParaRPr lang="tr-TR"/>
        </a:p>
      </dgm:t>
    </dgm:pt>
    <dgm:pt modelId="{994C6623-429F-4AE9-A077-684B28AD412C}" type="sibTrans" cxnId="{FC2959A8-83B1-4CF7-A6A8-CC6132CBE6E3}">
      <dgm:prSet/>
      <dgm:spPr/>
      <dgm:t>
        <a:bodyPr/>
        <a:lstStyle/>
        <a:p>
          <a:endParaRPr lang="tr-TR"/>
        </a:p>
      </dgm:t>
    </dgm:pt>
    <dgm:pt modelId="{2E37D24F-413B-4ABF-9DDF-429165BAFBFF}">
      <dgm:prSet/>
      <dgm:spPr/>
      <dgm:t>
        <a:bodyPr/>
        <a:lstStyle/>
        <a:p>
          <a:pPr rtl="0"/>
          <a:r>
            <a:rPr lang="tr-TR" dirty="0"/>
            <a:t>ED II (2019)</a:t>
          </a:r>
        </a:p>
      </dgm:t>
    </dgm:pt>
    <dgm:pt modelId="{DAD6C2DD-0753-4518-95D5-8EB4255C999C}" type="parTrans" cxnId="{3087FD67-C84F-4E50-B230-BF279FBC87CE}">
      <dgm:prSet/>
      <dgm:spPr/>
      <dgm:t>
        <a:bodyPr/>
        <a:lstStyle/>
        <a:p>
          <a:endParaRPr lang="tr-TR"/>
        </a:p>
      </dgm:t>
    </dgm:pt>
    <dgm:pt modelId="{0769A590-D979-46E3-8F5A-E3A17911465F}" type="sibTrans" cxnId="{3087FD67-C84F-4E50-B230-BF279FBC87CE}">
      <dgm:prSet/>
      <dgm:spPr/>
      <dgm:t>
        <a:bodyPr/>
        <a:lstStyle/>
        <a:p>
          <a:endParaRPr lang="tr-TR"/>
        </a:p>
      </dgm:t>
    </dgm:pt>
    <dgm:pt modelId="{ADA07536-6195-442C-9F96-C66196093FD3}">
      <dgm:prSet/>
      <dgm:spPr/>
      <dgm:t>
        <a:bodyPr/>
        <a:lstStyle/>
        <a:p>
          <a:pPr rtl="0"/>
          <a:r>
            <a:rPr lang="tr-TR" dirty="0"/>
            <a:t>ED I (2017)</a:t>
          </a:r>
        </a:p>
      </dgm:t>
    </dgm:pt>
    <dgm:pt modelId="{86D2E9A9-97DD-4894-A64F-0EDF8C614179}" type="parTrans" cxnId="{EF822D97-94EB-4BE8-8C66-3893ADD42EEF}">
      <dgm:prSet/>
      <dgm:spPr/>
      <dgm:t>
        <a:bodyPr/>
        <a:lstStyle/>
        <a:p>
          <a:endParaRPr lang="tr-TR"/>
        </a:p>
      </dgm:t>
    </dgm:pt>
    <dgm:pt modelId="{8C0AFB3D-A846-4790-8B20-7922828A3CCE}" type="sibTrans" cxnId="{EF822D97-94EB-4BE8-8C66-3893ADD42EEF}">
      <dgm:prSet/>
      <dgm:spPr/>
      <dgm:t>
        <a:bodyPr/>
        <a:lstStyle/>
        <a:p>
          <a:endParaRPr lang="tr-TR"/>
        </a:p>
      </dgm:t>
    </dgm:pt>
    <dgm:pt modelId="{2ADDA3BC-766C-401D-A44A-1C212DA435CC}">
      <dgm:prSet/>
      <dgm:spPr/>
      <dgm:t>
        <a:bodyPr/>
        <a:lstStyle/>
        <a:p>
          <a:pPr rtl="0"/>
          <a:r>
            <a:rPr lang="tr-TR" dirty="0"/>
            <a:t>15 </a:t>
          </a:r>
          <a:r>
            <a:rPr lang="tr-TR" dirty="0" err="1"/>
            <a:t>months</a:t>
          </a:r>
          <a:endParaRPr lang="tr-TR" dirty="0"/>
        </a:p>
      </dgm:t>
    </dgm:pt>
    <dgm:pt modelId="{5C45CCD2-69D5-4967-AC55-772E0C16CCC4}" type="parTrans" cxnId="{67EEA3F4-398B-4BCE-8916-B1B8CFE5C426}">
      <dgm:prSet/>
      <dgm:spPr/>
      <dgm:t>
        <a:bodyPr/>
        <a:lstStyle/>
        <a:p>
          <a:endParaRPr lang="tr-TR"/>
        </a:p>
      </dgm:t>
    </dgm:pt>
    <dgm:pt modelId="{732BAF96-59CA-4D6E-811F-CC6FB3FFCB1E}" type="sibTrans" cxnId="{67EEA3F4-398B-4BCE-8916-B1B8CFE5C426}">
      <dgm:prSet/>
      <dgm:spPr/>
      <dgm:t>
        <a:bodyPr/>
        <a:lstStyle/>
        <a:p>
          <a:endParaRPr lang="tr-TR"/>
        </a:p>
      </dgm:t>
    </dgm:pt>
    <dgm:pt modelId="{2457092A-E73A-41BB-ADDE-DB209D752C84}">
      <dgm:prSet/>
      <dgm:spPr/>
      <dgm:t>
        <a:bodyPr/>
        <a:lstStyle/>
        <a:p>
          <a:pPr rtl="0"/>
          <a:r>
            <a:rPr lang="tr-TR" dirty="0"/>
            <a:t>8 </a:t>
          </a:r>
          <a:r>
            <a:rPr lang="tr-TR" dirty="0" err="1"/>
            <a:t>months</a:t>
          </a:r>
          <a:endParaRPr lang="tr-TR" dirty="0"/>
        </a:p>
      </dgm:t>
    </dgm:pt>
    <dgm:pt modelId="{C779D34F-258A-43A5-9267-CDFAB703ABB0}" type="parTrans" cxnId="{5200D58A-1F71-407A-9253-3AC7823CE861}">
      <dgm:prSet/>
      <dgm:spPr/>
      <dgm:t>
        <a:bodyPr/>
        <a:lstStyle/>
        <a:p>
          <a:endParaRPr lang="tr-TR"/>
        </a:p>
      </dgm:t>
    </dgm:pt>
    <dgm:pt modelId="{733AB1F6-E30D-4A35-8849-71A9606D6B08}" type="sibTrans" cxnId="{5200D58A-1F71-407A-9253-3AC7823CE861}">
      <dgm:prSet/>
      <dgm:spPr/>
      <dgm:t>
        <a:bodyPr/>
        <a:lstStyle/>
        <a:p>
          <a:endParaRPr lang="tr-TR"/>
        </a:p>
      </dgm:t>
    </dgm:pt>
    <dgm:pt modelId="{5C07C127-FEF3-4D78-AF60-30458F9AEF3E}" type="pres">
      <dgm:prSet presAssocID="{BFD8D854-4D88-4AE3-B9DA-5E49BF1587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DC97C3-ECC0-4644-B4F2-09A9CBE71157}" type="pres">
      <dgm:prSet presAssocID="{2E37D24F-413B-4ABF-9DDF-429165BAFBFF}" presName="root" presStyleCnt="0"/>
      <dgm:spPr/>
    </dgm:pt>
    <dgm:pt modelId="{5271B9A8-A077-41FB-BA83-4B85096F89E3}" type="pres">
      <dgm:prSet presAssocID="{2E37D24F-413B-4ABF-9DDF-429165BAFBFF}" presName="rootComposite" presStyleCnt="0"/>
      <dgm:spPr/>
    </dgm:pt>
    <dgm:pt modelId="{ECC7CE75-ACBA-4387-AA34-04A525046900}" type="pres">
      <dgm:prSet presAssocID="{2E37D24F-413B-4ABF-9DDF-429165BAFBFF}" presName="rootText" presStyleLbl="node1" presStyleIdx="0" presStyleCnt="2"/>
      <dgm:spPr/>
      <dgm:t>
        <a:bodyPr/>
        <a:lstStyle/>
        <a:p>
          <a:endParaRPr lang="en-US"/>
        </a:p>
      </dgm:t>
    </dgm:pt>
    <dgm:pt modelId="{E3F77B01-BAFA-4965-B6B1-54C847D7D393}" type="pres">
      <dgm:prSet presAssocID="{2E37D24F-413B-4ABF-9DDF-429165BAFBFF}" presName="rootConnector" presStyleLbl="node1" presStyleIdx="0" presStyleCnt="2"/>
      <dgm:spPr/>
      <dgm:t>
        <a:bodyPr/>
        <a:lstStyle/>
        <a:p>
          <a:endParaRPr lang="en-US"/>
        </a:p>
      </dgm:t>
    </dgm:pt>
    <dgm:pt modelId="{CBAD150F-E8B8-43B0-A58F-5C8C9ED9E94D}" type="pres">
      <dgm:prSet presAssocID="{2E37D24F-413B-4ABF-9DDF-429165BAFBFF}" presName="childShape" presStyleCnt="0"/>
      <dgm:spPr/>
    </dgm:pt>
    <dgm:pt modelId="{D4BE2DBE-7475-4103-8285-9EC592176B25}" type="pres">
      <dgm:prSet presAssocID="{533985C8-39EE-4C6A-9752-DC59195AE134}" presName="Name13" presStyleLbl="parChTrans1D2" presStyleIdx="0" presStyleCnt="6"/>
      <dgm:spPr/>
      <dgm:t>
        <a:bodyPr/>
        <a:lstStyle/>
        <a:p>
          <a:endParaRPr lang="en-US"/>
        </a:p>
      </dgm:t>
    </dgm:pt>
    <dgm:pt modelId="{DC9D2667-FC85-467C-ABDD-A95FCCF49AB3}" type="pres">
      <dgm:prSet presAssocID="{71DAE6F6-8EA5-45A9-8992-0ED7A994FFF7}" presName="childText" presStyleLbl="bgAcc1" presStyleIdx="0" presStyleCnt="6" custScaleX="153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1C678-4093-4C3F-954B-B9F0ECCE9065}" type="pres">
      <dgm:prSet presAssocID="{DC51479F-64E8-46E7-BC13-89AFE78416A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7B48A6D-7088-439E-9D9C-E1DBEF8EBF5B}" type="pres">
      <dgm:prSet presAssocID="{F35DD044-1045-4588-BFC2-CC429BA86FB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F7078-03ED-4C10-8C60-EA5516C4678D}" type="pres">
      <dgm:prSet presAssocID="{5C45CCD2-69D5-4967-AC55-772E0C16CCC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69D0DE5D-D1B5-41E5-A780-DCEFC450D789}" type="pres">
      <dgm:prSet presAssocID="{2ADDA3BC-766C-401D-A44A-1C212DA435C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3984-8874-414F-9F7F-7CA59C453409}" type="pres">
      <dgm:prSet presAssocID="{ADA07536-6195-442C-9F96-C66196093FD3}" presName="root" presStyleCnt="0"/>
      <dgm:spPr/>
    </dgm:pt>
    <dgm:pt modelId="{23F9A146-BF1A-483A-9CDC-8A3F60BC73D5}" type="pres">
      <dgm:prSet presAssocID="{ADA07536-6195-442C-9F96-C66196093FD3}" presName="rootComposite" presStyleCnt="0"/>
      <dgm:spPr/>
    </dgm:pt>
    <dgm:pt modelId="{8300D310-C269-4BA7-B55F-A3521569EC8D}" type="pres">
      <dgm:prSet presAssocID="{ADA07536-6195-442C-9F96-C66196093FD3}" presName="rootText" presStyleLbl="node1" presStyleIdx="1" presStyleCnt="2"/>
      <dgm:spPr/>
      <dgm:t>
        <a:bodyPr/>
        <a:lstStyle/>
        <a:p>
          <a:endParaRPr lang="en-US"/>
        </a:p>
      </dgm:t>
    </dgm:pt>
    <dgm:pt modelId="{A23AFDA2-0C50-4CF9-9FA5-6149B0E644DA}" type="pres">
      <dgm:prSet presAssocID="{ADA07536-6195-442C-9F96-C66196093FD3}" presName="rootConnector" presStyleLbl="node1" presStyleIdx="1" presStyleCnt="2"/>
      <dgm:spPr/>
      <dgm:t>
        <a:bodyPr/>
        <a:lstStyle/>
        <a:p>
          <a:endParaRPr lang="en-US"/>
        </a:p>
      </dgm:t>
    </dgm:pt>
    <dgm:pt modelId="{05D9849F-9B80-40BA-BB64-B7CA86A853C8}" type="pres">
      <dgm:prSet presAssocID="{ADA07536-6195-442C-9F96-C66196093FD3}" presName="childShape" presStyleCnt="0"/>
      <dgm:spPr/>
    </dgm:pt>
    <dgm:pt modelId="{53AEFF80-9955-4F52-807D-7D0BF1CDDBF5}" type="pres">
      <dgm:prSet presAssocID="{EDF4BFA5-63BA-4618-8338-052CF407AA7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EF33B58-1012-41B9-88A4-C9077BBBE7B0}" type="pres">
      <dgm:prSet presAssocID="{8D1CFB7A-3749-4179-9328-EF4C2ECCCF24}" presName="childText" presStyleLbl="bgAcc1" presStyleIdx="3" presStyleCnt="6" custScaleX="140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298D-A8BC-4B59-B6D7-4403951AC068}" type="pres">
      <dgm:prSet presAssocID="{F8717543-22FA-4C0E-9C8A-DD1D1E30C9FA}" presName="Name13" presStyleLbl="parChTrans1D2" presStyleIdx="4" presStyleCnt="6"/>
      <dgm:spPr/>
      <dgm:t>
        <a:bodyPr/>
        <a:lstStyle/>
        <a:p>
          <a:endParaRPr lang="en-US"/>
        </a:p>
      </dgm:t>
    </dgm:pt>
    <dgm:pt modelId="{B292EC96-843F-4FAA-8D7C-DC9561AC8A5A}" type="pres">
      <dgm:prSet presAssocID="{CD25C4D3-D076-4189-9C1F-34CA485F79C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C3FEB-10B5-46BB-867C-D4F1FFEDC8A1}" type="pres">
      <dgm:prSet presAssocID="{C779D34F-258A-43A5-9267-CDFAB703ABB0}" presName="Name13" presStyleLbl="parChTrans1D2" presStyleIdx="5" presStyleCnt="6"/>
      <dgm:spPr/>
      <dgm:t>
        <a:bodyPr/>
        <a:lstStyle/>
        <a:p>
          <a:endParaRPr lang="en-US"/>
        </a:p>
      </dgm:t>
    </dgm:pt>
    <dgm:pt modelId="{049A3131-2CF9-48F9-A9A2-03446C306991}" type="pres">
      <dgm:prSet presAssocID="{2457092A-E73A-41BB-ADDE-DB209D752C8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176DB-EA93-4006-88E4-516934D14AB2}" type="presOf" srcId="{CD25C4D3-D076-4189-9C1F-34CA485F79CD}" destId="{B292EC96-843F-4FAA-8D7C-DC9561AC8A5A}" srcOrd="0" destOrd="0" presId="urn:microsoft.com/office/officeart/2005/8/layout/hierarchy3"/>
    <dgm:cxn modelId="{665A5B36-49EE-4248-A184-8FF9C471099F}" type="presOf" srcId="{2ADDA3BC-766C-401D-A44A-1C212DA435CC}" destId="{69D0DE5D-D1B5-41E5-A780-DCEFC450D789}" srcOrd="0" destOrd="0" presId="urn:microsoft.com/office/officeart/2005/8/layout/hierarchy3"/>
    <dgm:cxn modelId="{419CDF18-7CCE-4030-82E0-C7EC810E71E1}" type="presOf" srcId="{533985C8-39EE-4C6A-9752-DC59195AE134}" destId="{D4BE2DBE-7475-4103-8285-9EC592176B25}" srcOrd="0" destOrd="0" presId="urn:microsoft.com/office/officeart/2005/8/layout/hierarchy3"/>
    <dgm:cxn modelId="{EF822D97-94EB-4BE8-8C66-3893ADD42EEF}" srcId="{BFD8D854-4D88-4AE3-B9DA-5E49BF1587F2}" destId="{ADA07536-6195-442C-9F96-C66196093FD3}" srcOrd="1" destOrd="0" parTransId="{86D2E9A9-97DD-4894-A64F-0EDF8C614179}" sibTransId="{8C0AFB3D-A846-4790-8B20-7922828A3CCE}"/>
    <dgm:cxn modelId="{56EB7F4C-F0E9-4189-BE7A-E2B0CF49F6E5}" type="presOf" srcId="{F8717543-22FA-4C0E-9C8A-DD1D1E30C9FA}" destId="{F751298D-A8BC-4B59-B6D7-4403951AC068}" srcOrd="0" destOrd="0" presId="urn:microsoft.com/office/officeart/2005/8/layout/hierarchy3"/>
    <dgm:cxn modelId="{516D1C6A-5283-437F-B96E-9CFFC008F4E7}" type="presOf" srcId="{2457092A-E73A-41BB-ADDE-DB209D752C84}" destId="{049A3131-2CF9-48F9-A9A2-03446C306991}" srcOrd="0" destOrd="0" presId="urn:microsoft.com/office/officeart/2005/8/layout/hierarchy3"/>
    <dgm:cxn modelId="{B58B25DF-4297-4919-97F6-4B4AD13953A6}" srcId="{2E37D24F-413B-4ABF-9DDF-429165BAFBFF}" destId="{F35DD044-1045-4588-BFC2-CC429BA86FB9}" srcOrd="1" destOrd="0" parTransId="{DC51479F-64E8-46E7-BC13-89AFE78416A1}" sibTransId="{CE6BE8C3-DBD9-4586-B222-D3D1650B1AA3}"/>
    <dgm:cxn modelId="{0F610EF8-D122-43E3-805A-7DBB75F18DCD}" type="presOf" srcId="{2E37D24F-413B-4ABF-9DDF-429165BAFBFF}" destId="{E3F77B01-BAFA-4965-B6B1-54C847D7D393}" srcOrd="1" destOrd="0" presId="urn:microsoft.com/office/officeart/2005/8/layout/hierarchy3"/>
    <dgm:cxn modelId="{67EEA3F4-398B-4BCE-8916-B1B8CFE5C426}" srcId="{2E37D24F-413B-4ABF-9DDF-429165BAFBFF}" destId="{2ADDA3BC-766C-401D-A44A-1C212DA435CC}" srcOrd="2" destOrd="0" parTransId="{5C45CCD2-69D5-4967-AC55-772E0C16CCC4}" sibTransId="{732BAF96-59CA-4D6E-811F-CC6FB3FFCB1E}"/>
    <dgm:cxn modelId="{30B9A82D-E97D-4EB1-9A8A-43C25DDC0735}" type="presOf" srcId="{5C45CCD2-69D5-4967-AC55-772E0C16CCC4}" destId="{588F7078-03ED-4C10-8C60-EA5516C4678D}" srcOrd="0" destOrd="0" presId="urn:microsoft.com/office/officeart/2005/8/layout/hierarchy3"/>
    <dgm:cxn modelId="{11742A0F-F35A-412B-AA36-1E5F814B59DE}" type="presOf" srcId="{71DAE6F6-8EA5-45A9-8992-0ED7A994FFF7}" destId="{DC9D2667-FC85-467C-ABDD-A95FCCF49AB3}" srcOrd="0" destOrd="0" presId="urn:microsoft.com/office/officeart/2005/8/layout/hierarchy3"/>
    <dgm:cxn modelId="{089A68AC-F4EC-4113-9C0C-DB11B3DE4907}" type="presOf" srcId="{8D1CFB7A-3749-4179-9328-EF4C2ECCCF24}" destId="{CEF33B58-1012-41B9-88A4-C9077BBBE7B0}" srcOrd="0" destOrd="0" presId="urn:microsoft.com/office/officeart/2005/8/layout/hierarchy3"/>
    <dgm:cxn modelId="{83FE6D35-24D1-4066-9E86-56F37FF95D54}" srcId="{ADA07536-6195-442C-9F96-C66196093FD3}" destId="{8D1CFB7A-3749-4179-9328-EF4C2ECCCF24}" srcOrd="0" destOrd="0" parTransId="{EDF4BFA5-63BA-4618-8338-052CF407AA75}" sibTransId="{7688661D-446E-484A-B87F-BB757103E938}"/>
    <dgm:cxn modelId="{C16B1F70-E4CA-4F33-8565-1A4D96619D0A}" type="presOf" srcId="{EDF4BFA5-63BA-4618-8338-052CF407AA75}" destId="{53AEFF80-9955-4F52-807D-7D0BF1CDDBF5}" srcOrd="0" destOrd="0" presId="urn:microsoft.com/office/officeart/2005/8/layout/hierarchy3"/>
    <dgm:cxn modelId="{3087FD67-C84F-4E50-B230-BF279FBC87CE}" srcId="{BFD8D854-4D88-4AE3-B9DA-5E49BF1587F2}" destId="{2E37D24F-413B-4ABF-9DDF-429165BAFBFF}" srcOrd="0" destOrd="0" parTransId="{DAD6C2DD-0753-4518-95D5-8EB4255C999C}" sibTransId="{0769A590-D979-46E3-8F5A-E3A17911465F}"/>
    <dgm:cxn modelId="{C7925D70-FA10-4E70-A416-EB816030BC69}" type="presOf" srcId="{ADA07536-6195-442C-9F96-C66196093FD3}" destId="{A23AFDA2-0C50-4CF9-9FA5-6149B0E644DA}" srcOrd="1" destOrd="0" presId="urn:microsoft.com/office/officeart/2005/8/layout/hierarchy3"/>
    <dgm:cxn modelId="{4B56D651-064B-4487-AC61-A33CC81339F4}" type="presOf" srcId="{BFD8D854-4D88-4AE3-B9DA-5E49BF1587F2}" destId="{5C07C127-FEF3-4D78-AF60-30458F9AEF3E}" srcOrd="0" destOrd="0" presId="urn:microsoft.com/office/officeart/2005/8/layout/hierarchy3"/>
    <dgm:cxn modelId="{739256FC-6CD0-4678-B649-119A3E84284E}" type="presOf" srcId="{DC51479F-64E8-46E7-BC13-89AFE78416A1}" destId="{8A41C678-4093-4C3F-954B-B9F0ECCE9065}" srcOrd="0" destOrd="0" presId="urn:microsoft.com/office/officeart/2005/8/layout/hierarchy3"/>
    <dgm:cxn modelId="{8F6F5C25-2D5D-4209-9FDE-2FE4F7D8E309}" type="presOf" srcId="{2E37D24F-413B-4ABF-9DDF-429165BAFBFF}" destId="{ECC7CE75-ACBA-4387-AA34-04A525046900}" srcOrd="0" destOrd="0" presId="urn:microsoft.com/office/officeart/2005/8/layout/hierarchy3"/>
    <dgm:cxn modelId="{8236C1AB-4CAC-450D-9CD2-C163B4D32275}" type="presOf" srcId="{F35DD044-1045-4588-BFC2-CC429BA86FB9}" destId="{C7B48A6D-7088-439E-9D9C-E1DBEF8EBF5B}" srcOrd="0" destOrd="0" presId="urn:microsoft.com/office/officeart/2005/8/layout/hierarchy3"/>
    <dgm:cxn modelId="{59105A41-747D-4CE4-A399-3F8CE6E250E3}" type="presOf" srcId="{C779D34F-258A-43A5-9267-CDFAB703ABB0}" destId="{084C3FEB-10B5-46BB-867C-D4F1FFEDC8A1}" srcOrd="0" destOrd="0" presId="urn:microsoft.com/office/officeart/2005/8/layout/hierarchy3"/>
    <dgm:cxn modelId="{B6158D85-6D05-41B9-8EF2-3B7847623204}" type="presOf" srcId="{ADA07536-6195-442C-9F96-C66196093FD3}" destId="{8300D310-C269-4BA7-B55F-A3521569EC8D}" srcOrd="0" destOrd="0" presId="urn:microsoft.com/office/officeart/2005/8/layout/hierarchy3"/>
    <dgm:cxn modelId="{3A4BBABC-BC74-436B-900C-F92FCF47BDEA}" srcId="{2E37D24F-413B-4ABF-9DDF-429165BAFBFF}" destId="{71DAE6F6-8EA5-45A9-8992-0ED7A994FFF7}" srcOrd="0" destOrd="0" parTransId="{533985C8-39EE-4C6A-9752-DC59195AE134}" sibTransId="{4B3FF9F2-E545-4F8A-8680-D579F64115E7}"/>
    <dgm:cxn modelId="{FC2959A8-83B1-4CF7-A6A8-CC6132CBE6E3}" srcId="{ADA07536-6195-442C-9F96-C66196093FD3}" destId="{CD25C4D3-D076-4189-9C1F-34CA485F79CD}" srcOrd="1" destOrd="0" parTransId="{F8717543-22FA-4C0E-9C8A-DD1D1E30C9FA}" sibTransId="{994C6623-429F-4AE9-A077-684B28AD412C}"/>
    <dgm:cxn modelId="{5200D58A-1F71-407A-9253-3AC7823CE861}" srcId="{ADA07536-6195-442C-9F96-C66196093FD3}" destId="{2457092A-E73A-41BB-ADDE-DB209D752C84}" srcOrd="2" destOrd="0" parTransId="{C779D34F-258A-43A5-9267-CDFAB703ABB0}" sibTransId="{733AB1F6-E30D-4A35-8849-71A9606D6B08}"/>
    <dgm:cxn modelId="{A87D185A-64DF-4A54-BF50-144209167FDE}" type="presParOf" srcId="{5C07C127-FEF3-4D78-AF60-30458F9AEF3E}" destId="{A3DC97C3-ECC0-4644-B4F2-09A9CBE71157}" srcOrd="0" destOrd="0" presId="urn:microsoft.com/office/officeart/2005/8/layout/hierarchy3"/>
    <dgm:cxn modelId="{FE1D5B8B-C90C-4FE1-B067-C646B44525DA}" type="presParOf" srcId="{A3DC97C3-ECC0-4644-B4F2-09A9CBE71157}" destId="{5271B9A8-A077-41FB-BA83-4B85096F89E3}" srcOrd="0" destOrd="0" presId="urn:microsoft.com/office/officeart/2005/8/layout/hierarchy3"/>
    <dgm:cxn modelId="{A7BFF1C2-B3C4-4E83-926D-3DECF8FDAD7C}" type="presParOf" srcId="{5271B9A8-A077-41FB-BA83-4B85096F89E3}" destId="{ECC7CE75-ACBA-4387-AA34-04A525046900}" srcOrd="0" destOrd="0" presId="urn:microsoft.com/office/officeart/2005/8/layout/hierarchy3"/>
    <dgm:cxn modelId="{4E39579D-D1E7-493A-AF0E-5360A6CF491C}" type="presParOf" srcId="{5271B9A8-A077-41FB-BA83-4B85096F89E3}" destId="{E3F77B01-BAFA-4965-B6B1-54C847D7D393}" srcOrd="1" destOrd="0" presId="urn:microsoft.com/office/officeart/2005/8/layout/hierarchy3"/>
    <dgm:cxn modelId="{0F5A50E5-A27E-4A7A-9B76-89E18D7304A6}" type="presParOf" srcId="{A3DC97C3-ECC0-4644-B4F2-09A9CBE71157}" destId="{CBAD150F-E8B8-43B0-A58F-5C8C9ED9E94D}" srcOrd="1" destOrd="0" presId="urn:microsoft.com/office/officeart/2005/8/layout/hierarchy3"/>
    <dgm:cxn modelId="{A146FC55-9F63-4BE8-A906-88C6E0253AB1}" type="presParOf" srcId="{CBAD150F-E8B8-43B0-A58F-5C8C9ED9E94D}" destId="{D4BE2DBE-7475-4103-8285-9EC592176B25}" srcOrd="0" destOrd="0" presId="urn:microsoft.com/office/officeart/2005/8/layout/hierarchy3"/>
    <dgm:cxn modelId="{C1CFC0CC-D185-49B7-9084-A0CF787880C0}" type="presParOf" srcId="{CBAD150F-E8B8-43B0-A58F-5C8C9ED9E94D}" destId="{DC9D2667-FC85-467C-ABDD-A95FCCF49AB3}" srcOrd="1" destOrd="0" presId="urn:microsoft.com/office/officeart/2005/8/layout/hierarchy3"/>
    <dgm:cxn modelId="{ECCB4334-88C4-476D-B583-8710D505902C}" type="presParOf" srcId="{CBAD150F-E8B8-43B0-A58F-5C8C9ED9E94D}" destId="{8A41C678-4093-4C3F-954B-B9F0ECCE9065}" srcOrd="2" destOrd="0" presId="urn:microsoft.com/office/officeart/2005/8/layout/hierarchy3"/>
    <dgm:cxn modelId="{7B29A297-A5BE-49EF-9393-937EAB91DB41}" type="presParOf" srcId="{CBAD150F-E8B8-43B0-A58F-5C8C9ED9E94D}" destId="{C7B48A6D-7088-439E-9D9C-E1DBEF8EBF5B}" srcOrd="3" destOrd="0" presId="urn:microsoft.com/office/officeart/2005/8/layout/hierarchy3"/>
    <dgm:cxn modelId="{D1E51A15-E859-47A2-A385-0A971DEA90C0}" type="presParOf" srcId="{CBAD150F-E8B8-43B0-A58F-5C8C9ED9E94D}" destId="{588F7078-03ED-4C10-8C60-EA5516C4678D}" srcOrd="4" destOrd="0" presId="urn:microsoft.com/office/officeart/2005/8/layout/hierarchy3"/>
    <dgm:cxn modelId="{49C458A8-71BE-4B51-8AC5-EDBABF769611}" type="presParOf" srcId="{CBAD150F-E8B8-43B0-A58F-5C8C9ED9E94D}" destId="{69D0DE5D-D1B5-41E5-A780-DCEFC450D789}" srcOrd="5" destOrd="0" presId="urn:microsoft.com/office/officeart/2005/8/layout/hierarchy3"/>
    <dgm:cxn modelId="{17B05BD9-CB14-4677-9852-23299B273425}" type="presParOf" srcId="{5C07C127-FEF3-4D78-AF60-30458F9AEF3E}" destId="{4BBD3984-8874-414F-9F7F-7CA59C453409}" srcOrd="1" destOrd="0" presId="urn:microsoft.com/office/officeart/2005/8/layout/hierarchy3"/>
    <dgm:cxn modelId="{F1698A31-27F5-4975-B4EA-BB6A6F74E609}" type="presParOf" srcId="{4BBD3984-8874-414F-9F7F-7CA59C453409}" destId="{23F9A146-BF1A-483A-9CDC-8A3F60BC73D5}" srcOrd="0" destOrd="0" presId="urn:microsoft.com/office/officeart/2005/8/layout/hierarchy3"/>
    <dgm:cxn modelId="{433F89AC-66E5-4744-BA21-BE2A91BCFA5D}" type="presParOf" srcId="{23F9A146-BF1A-483A-9CDC-8A3F60BC73D5}" destId="{8300D310-C269-4BA7-B55F-A3521569EC8D}" srcOrd="0" destOrd="0" presId="urn:microsoft.com/office/officeart/2005/8/layout/hierarchy3"/>
    <dgm:cxn modelId="{A797019B-EB34-45CB-A8F3-A6163914C112}" type="presParOf" srcId="{23F9A146-BF1A-483A-9CDC-8A3F60BC73D5}" destId="{A23AFDA2-0C50-4CF9-9FA5-6149B0E644DA}" srcOrd="1" destOrd="0" presId="urn:microsoft.com/office/officeart/2005/8/layout/hierarchy3"/>
    <dgm:cxn modelId="{8C2186C9-24B5-460F-B884-BB0BF4F0AB9B}" type="presParOf" srcId="{4BBD3984-8874-414F-9F7F-7CA59C453409}" destId="{05D9849F-9B80-40BA-BB64-B7CA86A853C8}" srcOrd="1" destOrd="0" presId="urn:microsoft.com/office/officeart/2005/8/layout/hierarchy3"/>
    <dgm:cxn modelId="{22C218C9-1A6E-40E6-B961-BDE7CAF6CB05}" type="presParOf" srcId="{05D9849F-9B80-40BA-BB64-B7CA86A853C8}" destId="{53AEFF80-9955-4F52-807D-7D0BF1CDDBF5}" srcOrd="0" destOrd="0" presId="urn:microsoft.com/office/officeart/2005/8/layout/hierarchy3"/>
    <dgm:cxn modelId="{BBDE8C2F-DE76-4BAF-9CFB-61F66C185268}" type="presParOf" srcId="{05D9849F-9B80-40BA-BB64-B7CA86A853C8}" destId="{CEF33B58-1012-41B9-88A4-C9077BBBE7B0}" srcOrd="1" destOrd="0" presId="urn:microsoft.com/office/officeart/2005/8/layout/hierarchy3"/>
    <dgm:cxn modelId="{4D703F82-37A7-4280-9D55-42442522082E}" type="presParOf" srcId="{05D9849F-9B80-40BA-BB64-B7CA86A853C8}" destId="{F751298D-A8BC-4B59-B6D7-4403951AC068}" srcOrd="2" destOrd="0" presId="urn:microsoft.com/office/officeart/2005/8/layout/hierarchy3"/>
    <dgm:cxn modelId="{427F7D53-2E67-4A99-8F0B-612BEF6FC9B7}" type="presParOf" srcId="{05D9849F-9B80-40BA-BB64-B7CA86A853C8}" destId="{B292EC96-843F-4FAA-8D7C-DC9561AC8A5A}" srcOrd="3" destOrd="0" presId="urn:microsoft.com/office/officeart/2005/8/layout/hierarchy3"/>
    <dgm:cxn modelId="{31CC28DA-B797-4906-B83C-0833D2D6E5AC}" type="presParOf" srcId="{05D9849F-9B80-40BA-BB64-B7CA86A853C8}" destId="{084C3FEB-10B5-46BB-867C-D4F1FFEDC8A1}" srcOrd="4" destOrd="0" presId="urn:microsoft.com/office/officeart/2005/8/layout/hierarchy3"/>
    <dgm:cxn modelId="{192B161B-48F9-4B60-A1BB-358965D557F5}" type="presParOf" srcId="{05D9849F-9B80-40BA-BB64-B7CA86A853C8}" destId="{049A3131-2CF9-48F9-A9A2-03446C30699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72330-2F4D-44DE-9246-22F9FF83E58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0A5A379-BA5E-4CC8-A243-381535EFD3C8}">
      <dgm:prSet/>
      <dgm:spPr/>
      <dgm:t>
        <a:bodyPr/>
        <a:lstStyle/>
        <a:p>
          <a:pPr rtl="0"/>
          <a:r>
            <a:rPr lang="en-US" noProof="0" dirty="0"/>
            <a:t>Higher Education is a strong tool for personal, social and economical empowerment and integration into the host country</a:t>
          </a:r>
        </a:p>
      </dgm:t>
    </dgm:pt>
    <dgm:pt modelId="{2A9D2C0B-3B24-4FE8-B3C9-9D0DFD86BA83}" type="parTrans" cxnId="{E4B55A64-AA35-44E3-A12E-BBEE38A53C1B}">
      <dgm:prSet/>
      <dgm:spPr/>
      <dgm:t>
        <a:bodyPr/>
        <a:lstStyle/>
        <a:p>
          <a:endParaRPr lang="tr-TR"/>
        </a:p>
      </dgm:t>
    </dgm:pt>
    <dgm:pt modelId="{38FF6C04-7B70-4381-B5E2-1061D327B4C4}" type="sibTrans" cxnId="{E4B55A64-AA35-44E3-A12E-BBEE38A53C1B}">
      <dgm:prSet/>
      <dgm:spPr/>
      <dgm:t>
        <a:bodyPr/>
        <a:lstStyle/>
        <a:p>
          <a:endParaRPr lang="tr-TR"/>
        </a:p>
      </dgm:t>
    </dgm:pt>
    <dgm:pt modelId="{232B0DC9-C109-4AA9-B82F-4E6307A2C711}">
      <dgm:prSet/>
      <dgm:spPr/>
      <dgm:t>
        <a:bodyPr/>
        <a:lstStyle/>
        <a:p>
          <a:pPr rtl="0"/>
          <a:r>
            <a:rPr lang="en-US" noProof="0" dirty="0"/>
            <a:t>ED I and II research aims</a:t>
          </a:r>
        </a:p>
      </dgm:t>
    </dgm:pt>
    <dgm:pt modelId="{D16049B2-8DA2-4EBC-8E70-0A79F5702E30}" type="parTrans" cxnId="{D7114F98-86F9-4D77-8CCF-9E5F0B659CD6}">
      <dgm:prSet/>
      <dgm:spPr/>
      <dgm:t>
        <a:bodyPr/>
        <a:lstStyle/>
        <a:p>
          <a:endParaRPr lang="tr-TR"/>
        </a:p>
      </dgm:t>
    </dgm:pt>
    <dgm:pt modelId="{D1AA11A0-834F-41D4-BFD8-2197647F2BC1}" type="sibTrans" cxnId="{D7114F98-86F9-4D77-8CCF-9E5F0B659CD6}">
      <dgm:prSet/>
      <dgm:spPr/>
      <dgm:t>
        <a:bodyPr/>
        <a:lstStyle/>
        <a:p>
          <a:endParaRPr lang="tr-TR"/>
        </a:p>
      </dgm:t>
    </dgm:pt>
    <dgm:pt modelId="{74663BA9-CDFC-4A04-98C6-88EED4B0AA54}">
      <dgm:prSet/>
      <dgm:spPr/>
      <dgm:t>
        <a:bodyPr/>
        <a:lstStyle/>
        <a:p>
          <a:pPr rtl="0"/>
          <a:r>
            <a:rPr lang="en-GB" dirty="0"/>
            <a:t>to </a:t>
          </a:r>
          <a:r>
            <a:rPr lang="tr-TR" dirty="0" err="1"/>
            <a:t>analyse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conditions</a:t>
          </a:r>
          <a:r>
            <a:rPr lang="tr-TR" dirty="0"/>
            <a:t>/</a:t>
          </a:r>
          <a:r>
            <a:rPr lang="tr-TR" dirty="0" err="1"/>
            <a:t>needs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challenges</a:t>
          </a:r>
          <a:r>
            <a:rPr lang="tr-TR" dirty="0"/>
            <a:t> of </a:t>
          </a:r>
          <a:r>
            <a:rPr lang="en-GB" dirty="0"/>
            <a:t>Syrian students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academics</a:t>
          </a:r>
          <a:r>
            <a:rPr lang="tr-TR" dirty="0"/>
            <a:t> in </a:t>
          </a:r>
          <a:r>
            <a:rPr lang="tr-TR" dirty="0" err="1"/>
            <a:t>Turkish</a:t>
          </a:r>
          <a:r>
            <a:rPr lang="tr-TR" dirty="0"/>
            <a:t> </a:t>
          </a:r>
          <a:r>
            <a:rPr lang="tr-TR" dirty="0" err="1"/>
            <a:t>higher</a:t>
          </a:r>
          <a:r>
            <a:rPr lang="tr-TR" dirty="0"/>
            <a:t> </a:t>
          </a:r>
          <a:r>
            <a:rPr lang="tr-TR" dirty="0" err="1"/>
            <a:t>education</a:t>
          </a:r>
          <a:r>
            <a:rPr lang="tr-TR" dirty="0"/>
            <a:t> </a:t>
          </a:r>
        </a:p>
      </dgm:t>
    </dgm:pt>
    <dgm:pt modelId="{54CE15F9-9929-4F2D-AAE0-3A1A4D4D493A}" type="parTrans" cxnId="{6C3A353A-DC09-44F8-9BC1-57BF26F0166A}">
      <dgm:prSet/>
      <dgm:spPr/>
      <dgm:t>
        <a:bodyPr/>
        <a:lstStyle/>
        <a:p>
          <a:endParaRPr lang="tr-TR"/>
        </a:p>
      </dgm:t>
    </dgm:pt>
    <dgm:pt modelId="{7A7CA561-6E5A-4A07-AC7B-E39ECD51F3C4}" type="sibTrans" cxnId="{6C3A353A-DC09-44F8-9BC1-57BF26F0166A}">
      <dgm:prSet/>
      <dgm:spPr/>
      <dgm:t>
        <a:bodyPr/>
        <a:lstStyle/>
        <a:p>
          <a:endParaRPr lang="tr-TR"/>
        </a:p>
      </dgm:t>
    </dgm:pt>
    <dgm:pt modelId="{73437ED0-FBE2-4B10-AC19-7034A1276247}">
      <dgm:prSet/>
      <dgm:spPr/>
      <dgm:t>
        <a:bodyPr/>
        <a:lstStyle/>
        <a:p>
          <a:pPr rtl="0"/>
          <a:r>
            <a:rPr lang="en-GB" dirty="0"/>
            <a:t>to </a:t>
          </a:r>
          <a:r>
            <a:rPr lang="tr-TR" dirty="0" err="1"/>
            <a:t>investigate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ways</a:t>
          </a:r>
          <a:r>
            <a:rPr lang="tr-TR" dirty="0"/>
            <a:t> </a:t>
          </a:r>
          <a:r>
            <a:rPr lang="tr-TR" dirty="0" err="1"/>
            <a:t>they</a:t>
          </a:r>
          <a:r>
            <a:rPr lang="tr-TR" dirty="0"/>
            <a:t> can </a:t>
          </a:r>
          <a:r>
            <a:rPr lang="en-GB" dirty="0"/>
            <a:t>mediate between their community and Turkish society. </a:t>
          </a:r>
          <a:endParaRPr lang="tr-TR" dirty="0"/>
        </a:p>
      </dgm:t>
    </dgm:pt>
    <dgm:pt modelId="{FE52DA36-90B2-4B00-905B-AF33C064414E}" type="parTrans" cxnId="{A53C6364-2302-4BE2-AB92-1B721B0F976B}">
      <dgm:prSet/>
      <dgm:spPr/>
      <dgm:t>
        <a:bodyPr/>
        <a:lstStyle/>
        <a:p>
          <a:endParaRPr lang="tr-TR"/>
        </a:p>
      </dgm:t>
    </dgm:pt>
    <dgm:pt modelId="{6F85D05B-0EA5-4F58-A5F0-CB94CE49BFDD}" type="sibTrans" cxnId="{A53C6364-2302-4BE2-AB92-1B721B0F976B}">
      <dgm:prSet/>
      <dgm:spPr/>
      <dgm:t>
        <a:bodyPr/>
        <a:lstStyle/>
        <a:p>
          <a:endParaRPr lang="tr-TR"/>
        </a:p>
      </dgm:t>
    </dgm:pt>
    <dgm:pt modelId="{21B06540-033E-4C7F-91BB-E7637D0F5C03}">
      <dgm:prSet/>
      <dgm:spPr/>
      <dgm:t>
        <a:bodyPr/>
        <a:lstStyle/>
        <a:p>
          <a:pPr rtl="0"/>
          <a:r>
            <a:rPr lang="en-GB" dirty="0"/>
            <a:t>The main question of the research is </a:t>
          </a:r>
          <a:endParaRPr lang="tr-TR" dirty="0"/>
        </a:p>
      </dgm:t>
    </dgm:pt>
    <dgm:pt modelId="{C5BA2AEC-192C-4EF9-8DF2-23B375D3CB36}" type="parTrans" cxnId="{BE6BBFDC-F022-4B93-99A2-B6A2F03315DA}">
      <dgm:prSet/>
      <dgm:spPr/>
      <dgm:t>
        <a:bodyPr/>
        <a:lstStyle/>
        <a:p>
          <a:endParaRPr lang="tr-TR"/>
        </a:p>
      </dgm:t>
    </dgm:pt>
    <dgm:pt modelId="{B2B1C2EE-7953-4F7E-B43B-6308304398EC}" type="sibTrans" cxnId="{BE6BBFDC-F022-4B93-99A2-B6A2F03315DA}">
      <dgm:prSet/>
      <dgm:spPr/>
      <dgm:t>
        <a:bodyPr/>
        <a:lstStyle/>
        <a:p>
          <a:endParaRPr lang="tr-TR"/>
        </a:p>
      </dgm:t>
    </dgm:pt>
    <dgm:pt modelId="{8DC7EAB0-788E-4287-A0CA-F9E48CF18D93}">
      <dgm:prSet/>
      <dgm:spPr/>
      <dgm:t>
        <a:bodyPr/>
        <a:lstStyle/>
        <a:p>
          <a:pPr rtl="0"/>
          <a:r>
            <a:rPr lang="tr-TR" dirty="0"/>
            <a:t>«</a:t>
          </a:r>
          <a:r>
            <a:rPr lang="en-GB" dirty="0"/>
            <a:t>how do the Syrian university students adapt to the Universities and integrate into society in Turkey</a:t>
          </a:r>
          <a:r>
            <a:rPr lang="tr-TR" dirty="0"/>
            <a:t>?»</a:t>
          </a:r>
        </a:p>
      </dgm:t>
    </dgm:pt>
    <dgm:pt modelId="{BC1E4E52-BE25-444B-A727-9B7BF531F6CF}" type="parTrans" cxnId="{3296B03E-B75C-43A8-9EA7-59D64783E2AB}">
      <dgm:prSet/>
      <dgm:spPr/>
      <dgm:t>
        <a:bodyPr/>
        <a:lstStyle/>
        <a:p>
          <a:endParaRPr lang="tr-TR"/>
        </a:p>
      </dgm:t>
    </dgm:pt>
    <dgm:pt modelId="{ED469FA1-1BC7-4565-8163-708E6440A3FF}" type="sibTrans" cxnId="{3296B03E-B75C-43A8-9EA7-59D64783E2AB}">
      <dgm:prSet/>
      <dgm:spPr/>
      <dgm:t>
        <a:bodyPr/>
        <a:lstStyle/>
        <a:p>
          <a:endParaRPr lang="tr-TR"/>
        </a:p>
      </dgm:t>
    </dgm:pt>
    <dgm:pt modelId="{E561229D-AFC3-4870-809A-44752A8FD57F}" type="pres">
      <dgm:prSet presAssocID="{5D172330-2F4D-44DE-9246-22F9FF83E5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20C55-BD9D-493F-BE8F-042FE94F941D}" type="pres">
      <dgm:prSet presAssocID="{D0A5A379-BA5E-4CC8-A243-381535EFD3C8}" presName="parentText" presStyleLbl="node1" presStyleIdx="0" presStyleCnt="2" custLinFactNeighborX="-587" custLinFactNeighborY="-36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BC961-8F8B-4485-A866-647E9EAD80DE}" type="pres">
      <dgm:prSet presAssocID="{38FF6C04-7B70-4381-B5E2-1061D327B4C4}" presName="spacer" presStyleCnt="0"/>
      <dgm:spPr/>
    </dgm:pt>
    <dgm:pt modelId="{2FBEC79A-9E93-41A9-9CB1-0F255BE89E4F}" type="pres">
      <dgm:prSet presAssocID="{232B0DC9-C109-4AA9-B82F-4E6307A2C7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30D6D-B9D8-40EB-BE7B-B5BC32783961}" type="pres">
      <dgm:prSet presAssocID="{232B0DC9-C109-4AA9-B82F-4E6307A2C7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B429E-C407-4677-9237-9A830DCF53E1}" type="presOf" srcId="{5D172330-2F4D-44DE-9246-22F9FF83E585}" destId="{E561229D-AFC3-4870-809A-44752A8FD57F}" srcOrd="0" destOrd="0" presId="urn:microsoft.com/office/officeart/2005/8/layout/vList2"/>
    <dgm:cxn modelId="{0569B8E4-ECDF-453C-93E1-B7020C46D6E7}" type="presOf" srcId="{21B06540-033E-4C7F-91BB-E7637D0F5C03}" destId="{90C30D6D-B9D8-40EB-BE7B-B5BC32783961}" srcOrd="0" destOrd="2" presId="urn:microsoft.com/office/officeart/2005/8/layout/vList2"/>
    <dgm:cxn modelId="{E4B55A64-AA35-44E3-A12E-BBEE38A53C1B}" srcId="{5D172330-2F4D-44DE-9246-22F9FF83E585}" destId="{D0A5A379-BA5E-4CC8-A243-381535EFD3C8}" srcOrd="0" destOrd="0" parTransId="{2A9D2C0B-3B24-4FE8-B3C9-9D0DFD86BA83}" sibTransId="{38FF6C04-7B70-4381-B5E2-1061D327B4C4}"/>
    <dgm:cxn modelId="{AC662951-3891-4E15-91BB-701683DB9365}" type="presOf" srcId="{232B0DC9-C109-4AA9-B82F-4E6307A2C711}" destId="{2FBEC79A-9E93-41A9-9CB1-0F255BE89E4F}" srcOrd="0" destOrd="0" presId="urn:microsoft.com/office/officeart/2005/8/layout/vList2"/>
    <dgm:cxn modelId="{6C3A353A-DC09-44F8-9BC1-57BF26F0166A}" srcId="{232B0DC9-C109-4AA9-B82F-4E6307A2C711}" destId="{74663BA9-CDFC-4A04-98C6-88EED4B0AA54}" srcOrd="0" destOrd="0" parTransId="{54CE15F9-9929-4F2D-AAE0-3A1A4D4D493A}" sibTransId="{7A7CA561-6E5A-4A07-AC7B-E39ECD51F3C4}"/>
    <dgm:cxn modelId="{F46414F1-0F8C-48AA-B213-921C070F837A}" type="presOf" srcId="{D0A5A379-BA5E-4CC8-A243-381535EFD3C8}" destId="{15C20C55-BD9D-493F-BE8F-042FE94F941D}" srcOrd="0" destOrd="0" presId="urn:microsoft.com/office/officeart/2005/8/layout/vList2"/>
    <dgm:cxn modelId="{60669502-C52B-4DA9-A15E-3AD020CFFD30}" type="presOf" srcId="{74663BA9-CDFC-4A04-98C6-88EED4B0AA54}" destId="{90C30D6D-B9D8-40EB-BE7B-B5BC32783961}" srcOrd="0" destOrd="0" presId="urn:microsoft.com/office/officeart/2005/8/layout/vList2"/>
    <dgm:cxn modelId="{D7114F98-86F9-4D77-8CCF-9E5F0B659CD6}" srcId="{5D172330-2F4D-44DE-9246-22F9FF83E585}" destId="{232B0DC9-C109-4AA9-B82F-4E6307A2C711}" srcOrd="1" destOrd="0" parTransId="{D16049B2-8DA2-4EBC-8E70-0A79F5702E30}" sibTransId="{D1AA11A0-834F-41D4-BFD8-2197647F2BC1}"/>
    <dgm:cxn modelId="{3296B03E-B75C-43A8-9EA7-59D64783E2AB}" srcId="{21B06540-033E-4C7F-91BB-E7637D0F5C03}" destId="{8DC7EAB0-788E-4287-A0CA-F9E48CF18D93}" srcOrd="0" destOrd="0" parTransId="{BC1E4E52-BE25-444B-A727-9B7BF531F6CF}" sibTransId="{ED469FA1-1BC7-4565-8163-708E6440A3FF}"/>
    <dgm:cxn modelId="{F1CC576C-22B5-43DA-85AE-4F79875FB8A8}" type="presOf" srcId="{73437ED0-FBE2-4B10-AC19-7034A1276247}" destId="{90C30D6D-B9D8-40EB-BE7B-B5BC32783961}" srcOrd="0" destOrd="1" presId="urn:microsoft.com/office/officeart/2005/8/layout/vList2"/>
    <dgm:cxn modelId="{71C58E84-9F15-4BF5-8626-AE8CAFF68B56}" type="presOf" srcId="{8DC7EAB0-788E-4287-A0CA-F9E48CF18D93}" destId="{90C30D6D-B9D8-40EB-BE7B-B5BC32783961}" srcOrd="0" destOrd="3" presId="urn:microsoft.com/office/officeart/2005/8/layout/vList2"/>
    <dgm:cxn modelId="{A53C6364-2302-4BE2-AB92-1B721B0F976B}" srcId="{232B0DC9-C109-4AA9-B82F-4E6307A2C711}" destId="{73437ED0-FBE2-4B10-AC19-7034A1276247}" srcOrd="1" destOrd="0" parTransId="{FE52DA36-90B2-4B00-905B-AF33C064414E}" sibTransId="{6F85D05B-0EA5-4F58-A5F0-CB94CE49BFDD}"/>
    <dgm:cxn modelId="{BE6BBFDC-F022-4B93-99A2-B6A2F03315DA}" srcId="{232B0DC9-C109-4AA9-B82F-4E6307A2C711}" destId="{21B06540-033E-4C7F-91BB-E7637D0F5C03}" srcOrd="2" destOrd="0" parTransId="{C5BA2AEC-192C-4EF9-8DF2-23B375D3CB36}" sibTransId="{B2B1C2EE-7953-4F7E-B43B-6308304398EC}"/>
    <dgm:cxn modelId="{872CA2B2-F503-4F4C-9AA1-4DCD7AF61619}" type="presParOf" srcId="{E561229D-AFC3-4870-809A-44752A8FD57F}" destId="{15C20C55-BD9D-493F-BE8F-042FE94F941D}" srcOrd="0" destOrd="0" presId="urn:microsoft.com/office/officeart/2005/8/layout/vList2"/>
    <dgm:cxn modelId="{BBFE6C0B-3CF3-417F-8D3A-0D52711957E0}" type="presParOf" srcId="{E561229D-AFC3-4870-809A-44752A8FD57F}" destId="{EA7BC961-8F8B-4485-A866-647E9EAD80DE}" srcOrd="1" destOrd="0" presId="urn:microsoft.com/office/officeart/2005/8/layout/vList2"/>
    <dgm:cxn modelId="{9210E59E-96FB-4EF7-B4C6-1DBF5F3999BB}" type="presParOf" srcId="{E561229D-AFC3-4870-809A-44752A8FD57F}" destId="{2FBEC79A-9E93-41A9-9CB1-0F255BE89E4F}" srcOrd="2" destOrd="0" presId="urn:microsoft.com/office/officeart/2005/8/layout/vList2"/>
    <dgm:cxn modelId="{9EED06CF-C8FF-4235-9993-DF04F7023E94}" type="presParOf" srcId="{E561229D-AFC3-4870-809A-44752A8FD57F}" destId="{90C30D6D-B9D8-40EB-BE7B-B5BC327839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54CD0-ACAA-43C3-9A85-2E749DE66787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B15D4C51-58D5-4C77-BA63-1308BE0C13C7}">
      <dgm:prSet custT="1"/>
      <dgm:spPr/>
      <dgm:t>
        <a:bodyPr/>
        <a:lstStyle/>
        <a:p>
          <a:pPr rtl="0"/>
          <a:endParaRPr lang="tr-TR" sz="2800" dirty="0"/>
        </a:p>
        <a:p>
          <a:pPr rtl="0"/>
          <a:endParaRPr lang="tr-TR" sz="2800" dirty="0"/>
        </a:p>
        <a:p>
          <a:pPr rtl="0"/>
          <a:r>
            <a:rPr lang="tr-TR" sz="2800" dirty="0" err="1"/>
            <a:t>Turkey</a:t>
          </a:r>
          <a:r>
            <a:rPr lang="tr-TR" sz="2800" dirty="0"/>
            <a:t> is </a:t>
          </a:r>
          <a:r>
            <a:rPr lang="tr-TR" sz="2800" dirty="0" err="1"/>
            <a:t>hosting</a:t>
          </a:r>
          <a:r>
            <a:rPr lang="tr-TR" sz="2800" dirty="0"/>
            <a:t> </a:t>
          </a:r>
          <a:r>
            <a:rPr lang="tr-TR" sz="2800" dirty="0" err="1"/>
            <a:t>the</a:t>
          </a:r>
          <a:r>
            <a:rPr lang="tr-TR" sz="2800" dirty="0"/>
            <a:t> </a:t>
          </a:r>
          <a:r>
            <a:rPr lang="tr-TR" sz="2800" dirty="0" err="1"/>
            <a:t>largest</a:t>
          </a:r>
          <a:r>
            <a:rPr lang="tr-TR" sz="2800" dirty="0"/>
            <a:t> </a:t>
          </a:r>
          <a:r>
            <a:rPr lang="tr-TR" sz="2800" dirty="0" err="1"/>
            <a:t>numbers</a:t>
          </a:r>
          <a:r>
            <a:rPr lang="tr-TR" sz="2800" dirty="0"/>
            <a:t> of </a:t>
          </a:r>
          <a:r>
            <a:rPr lang="tr-TR" sz="2800" dirty="0" err="1"/>
            <a:t>refugees</a:t>
          </a:r>
          <a:r>
            <a:rPr lang="tr-TR" sz="2800" dirty="0"/>
            <a:t> in </a:t>
          </a:r>
          <a:r>
            <a:rPr lang="tr-TR" sz="2800" dirty="0" err="1"/>
            <a:t>the</a:t>
          </a:r>
          <a:r>
            <a:rPr lang="tr-TR" sz="2800" dirty="0"/>
            <a:t> </a:t>
          </a:r>
          <a:r>
            <a:rPr lang="tr-TR" sz="2800" dirty="0" err="1"/>
            <a:t>world</a:t>
          </a:r>
          <a:r>
            <a:rPr lang="tr-TR" sz="2800" dirty="0"/>
            <a:t> since 2014 </a:t>
          </a:r>
        </a:p>
        <a:p>
          <a:pPr rtl="0"/>
          <a:r>
            <a:rPr lang="tr-TR" sz="2800" dirty="0"/>
            <a:t>4.1 </a:t>
          </a:r>
          <a:r>
            <a:rPr lang="tr-TR" sz="2800" dirty="0" err="1"/>
            <a:t>Million</a:t>
          </a:r>
          <a:r>
            <a:rPr lang="tr-TR" sz="2800" dirty="0"/>
            <a:t> (3.6 </a:t>
          </a:r>
          <a:r>
            <a:rPr lang="tr-TR" sz="2800" dirty="0" err="1"/>
            <a:t>million</a:t>
          </a:r>
          <a:r>
            <a:rPr lang="tr-TR" sz="2800" dirty="0"/>
            <a:t> </a:t>
          </a:r>
          <a:r>
            <a:rPr lang="tr-TR" sz="2800" dirty="0" err="1"/>
            <a:t>Syrians</a:t>
          </a:r>
          <a:r>
            <a:rPr lang="tr-TR" sz="2800" dirty="0"/>
            <a:t>)</a:t>
          </a:r>
          <a:endParaRPr lang="tr-TR" sz="4000" dirty="0"/>
        </a:p>
      </dgm:t>
    </dgm:pt>
    <dgm:pt modelId="{920D7C43-6705-461C-89A8-80ABAAFC5547}" type="parTrans" cxnId="{77D3EB83-A84C-4B8C-9B5E-A9C3A664BFB8}">
      <dgm:prSet/>
      <dgm:spPr/>
      <dgm:t>
        <a:bodyPr/>
        <a:lstStyle/>
        <a:p>
          <a:endParaRPr lang="tr-TR"/>
        </a:p>
      </dgm:t>
    </dgm:pt>
    <dgm:pt modelId="{6B39495A-E7FE-4542-96A8-F9876DDDE0E7}" type="sibTrans" cxnId="{77D3EB83-A84C-4B8C-9B5E-A9C3A664BFB8}">
      <dgm:prSet/>
      <dgm:spPr/>
      <dgm:t>
        <a:bodyPr/>
        <a:lstStyle/>
        <a:p>
          <a:endParaRPr lang="tr-TR"/>
        </a:p>
      </dgm:t>
    </dgm:pt>
    <dgm:pt modelId="{08DF7BA5-2229-4378-AE14-9F9A874F117D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 err="1"/>
            <a:t>Rapid</a:t>
          </a:r>
          <a:r>
            <a:rPr lang="tr-TR" sz="1800" dirty="0"/>
            <a:t> </a:t>
          </a:r>
          <a:r>
            <a:rPr lang="tr-TR" sz="1800" dirty="0" err="1"/>
            <a:t>and</a:t>
          </a:r>
          <a:r>
            <a:rPr lang="tr-TR" sz="1800" dirty="0"/>
            <a:t> </a:t>
          </a:r>
          <a:r>
            <a:rPr lang="tr-TR" sz="1800" dirty="0" err="1"/>
            <a:t>large</a:t>
          </a:r>
          <a:r>
            <a:rPr lang="tr-TR" sz="1800" dirty="0"/>
            <a:t> </a:t>
          </a:r>
          <a:r>
            <a:rPr lang="tr-TR" sz="1800" dirty="0" err="1"/>
            <a:t>numbers</a:t>
          </a:r>
          <a:r>
            <a:rPr lang="tr-TR" sz="1800" dirty="0"/>
            <a:t> of </a:t>
          </a:r>
          <a:r>
            <a:rPr lang="tr-TR" sz="1800" dirty="0" err="1"/>
            <a:t>influx</a:t>
          </a:r>
          <a:r>
            <a:rPr lang="tr-TR" sz="1800" dirty="0"/>
            <a:t>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58 </a:t>
          </a:r>
          <a:r>
            <a:rPr lang="tr-TR" sz="1800" dirty="0" err="1"/>
            <a:t>thousand</a:t>
          </a:r>
          <a:r>
            <a:rPr lang="tr-TR" sz="1800" dirty="0"/>
            <a:t> in 2011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4.1 </a:t>
          </a:r>
          <a:r>
            <a:rPr lang="tr-TR" sz="1800" dirty="0" err="1"/>
            <a:t>million</a:t>
          </a:r>
          <a:r>
            <a:rPr lang="tr-TR" sz="1800" dirty="0"/>
            <a:t> in 2019</a:t>
          </a:r>
        </a:p>
      </dgm:t>
    </dgm:pt>
    <dgm:pt modelId="{2B2EDB15-575B-4830-9C4F-A33AF3B00A30}" type="parTrans" cxnId="{DA1AB19D-3847-47E8-84BB-6FA1F9424C71}">
      <dgm:prSet/>
      <dgm:spPr/>
      <dgm:t>
        <a:bodyPr/>
        <a:lstStyle/>
        <a:p>
          <a:endParaRPr lang="tr-TR"/>
        </a:p>
      </dgm:t>
    </dgm:pt>
    <dgm:pt modelId="{024FC7E8-E5A8-4FFD-A3D4-A57C59CBEBF0}" type="sibTrans" cxnId="{DA1AB19D-3847-47E8-84BB-6FA1F9424C71}">
      <dgm:prSet/>
      <dgm:spPr/>
      <dgm:t>
        <a:bodyPr/>
        <a:lstStyle/>
        <a:p>
          <a:endParaRPr lang="tr-TR"/>
        </a:p>
      </dgm:t>
    </dgm:pt>
    <dgm:pt modelId="{27D04586-32C4-4DFC-A732-78359AC844B9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 err="1"/>
            <a:t>Very</a:t>
          </a:r>
          <a:r>
            <a:rPr lang="tr-TR" sz="2000" b="1" dirty="0"/>
            <a:t> </a:t>
          </a:r>
          <a:r>
            <a:rPr lang="tr-TR" sz="2000" b="1" dirty="0" err="1"/>
            <a:t>young</a:t>
          </a:r>
          <a:r>
            <a:rPr lang="tr-TR" sz="2000" b="1" dirty="0"/>
            <a:t> </a:t>
          </a:r>
          <a:r>
            <a:rPr lang="tr-TR" sz="2000" b="1" dirty="0" err="1"/>
            <a:t>age</a:t>
          </a:r>
          <a:r>
            <a:rPr lang="tr-TR" sz="2000" b="1" dirty="0"/>
            <a:t>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/>
            <a:t>778.044 </a:t>
          </a:r>
          <a:r>
            <a:rPr lang="tr-TR" sz="2000" b="1" dirty="0" err="1"/>
            <a:t>between</a:t>
          </a:r>
          <a:r>
            <a:rPr lang="tr-TR" sz="2000" b="1" dirty="0"/>
            <a:t> 15-24 </a:t>
          </a:r>
          <a:r>
            <a:rPr lang="tr-TR" sz="2000" b="1" dirty="0" err="1"/>
            <a:t>age</a:t>
          </a:r>
          <a:r>
            <a:rPr lang="tr-TR" sz="2000" b="1" dirty="0"/>
            <a:t> </a:t>
          </a:r>
          <a:r>
            <a:rPr lang="tr-TR" sz="2000" b="1" dirty="0" err="1"/>
            <a:t>group</a:t>
          </a:r>
          <a:endParaRPr lang="tr-TR" sz="2000" b="1" dirty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/>
            <a:t>1.234.000 </a:t>
          </a:r>
          <a:r>
            <a:rPr lang="tr-TR" sz="2000" b="1" dirty="0" err="1"/>
            <a:t>between</a:t>
          </a:r>
          <a:r>
            <a:rPr lang="tr-TR" sz="2000" b="1" dirty="0"/>
            <a:t> 5-17 </a:t>
          </a:r>
          <a:r>
            <a:rPr lang="tr-TR" sz="2000" b="1" dirty="0" err="1"/>
            <a:t>age</a:t>
          </a:r>
          <a:r>
            <a:rPr lang="tr-TR" sz="2000" b="1" dirty="0"/>
            <a:t> </a:t>
          </a:r>
          <a:r>
            <a:rPr lang="tr-TR" sz="2000" b="1" dirty="0" err="1"/>
            <a:t>group</a:t>
          </a:r>
          <a:endParaRPr lang="tr-TR" sz="2000" b="1" dirty="0"/>
        </a:p>
      </dgm:t>
    </dgm:pt>
    <dgm:pt modelId="{94BB33B0-6CC0-4EC8-B2C4-4E72AD6A6346}" type="parTrans" cxnId="{5ACFC187-2EF3-4727-AE38-9BDC32F8E914}">
      <dgm:prSet/>
      <dgm:spPr/>
      <dgm:t>
        <a:bodyPr/>
        <a:lstStyle/>
        <a:p>
          <a:endParaRPr lang="tr-TR"/>
        </a:p>
      </dgm:t>
    </dgm:pt>
    <dgm:pt modelId="{56066755-CBA6-4382-BC00-762DCFDE40CA}" type="sibTrans" cxnId="{5ACFC187-2EF3-4727-AE38-9BDC32F8E914}">
      <dgm:prSet/>
      <dgm:spPr/>
      <dgm:t>
        <a:bodyPr/>
        <a:lstStyle/>
        <a:p>
          <a:endParaRPr lang="tr-TR"/>
        </a:p>
      </dgm:t>
    </dgm:pt>
    <dgm:pt modelId="{64E52278-DE0E-4BC7-833F-04AEC8C008AE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000" dirty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err="1"/>
            <a:t>Education</a:t>
          </a:r>
          <a:r>
            <a:rPr lang="tr-TR" sz="2000" dirty="0"/>
            <a:t> </a:t>
          </a:r>
          <a:r>
            <a:rPr lang="tr-TR" sz="2000" dirty="0" err="1"/>
            <a:t>level</a:t>
          </a:r>
          <a:r>
            <a:rPr lang="tr-TR" sz="2000" dirty="0"/>
            <a:t> is </a:t>
          </a:r>
          <a:r>
            <a:rPr lang="tr-TR" sz="2000" dirty="0" err="1"/>
            <a:t>low</a:t>
          </a:r>
          <a:r>
            <a:rPr lang="tr-TR" sz="2000" dirty="0"/>
            <a:t> (</a:t>
          </a:r>
          <a:r>
            <a:rPr lang="tr-TR" sz="2000" dirty="0" err="1"/>
            <a:t>see</a:t>
          </a:r>
          <a:r>
            <a:rPr lang="tr-TR" sz="2000" dirty="0"/>
            <a:t> </a:t>
          </a:r>
          <a:r>
            <a:rPr lang="tr-TR" sz="2000" dirty="0" err="1"/>
            <a:t>table</a:t>
          </a:r>
          <a:r>
            <a:rPr lang="tr-TR" sz="2000" dirty="0"/>
            <a:t> 1)</a:t>
          </a:r>
        </a:p>
      </dgm:t>
    </dgm:pt>
    <dgm:pt modelId="{070BA4A5-1A02-4132-A01F-3BB03481500D}" type="parTrans" cxnId="{FE20A346-2401-4CF9-8E9B-22F93B02E1B9}">
      <dgm:prSet/>
      <dgm:spPr/>
      <dgm:t>
        <a:bodyPr/>
        <a:lstStyle/>
        <a:p>
          <a:endParaRPr lang="tr-TR"/>
        </a:p>
      </dgm:t>
    </dgm:pt>
    <dgm:pt modelId="{E8584D74-7346-42C9-BF73-956B301B4857}" type="sibTrans" cxnId="{FE20A346-2401-4CF9-8E9B-22F93B02E1B9}">
      <dgm:prSet/>
      <dgm:spPr/>
      <dgm:t>
        <a:bodyPr/>
        <a:lstStyle/>
        <a:p>
          <a:endParaRPr lang="tr-TR"/>
        </a:p>
      </dgm:t>
    </dgm:pt>
    <dgm:pt modelId="{258DDC6D-CB8C-475D-99A7-05743DFEABBC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err="1"/>
            <a:t>Birth</a:t>
          </a:r>
          <a:r>
            <a:rPr lang="tr-TR" sz="2000" dirty="0"/>
            <a:t> rate is </a:t>
          </a:r>
          <a:r>
            <a:rPr lang="tr-TR" sz="2000" dirty="0" err="1"/>
            <a:t>high</a:t>
          </a:r>
          <a:r>
            <a:rPr lang="tr-TR" sz="2000" dirty="0"/>
            <a:t>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/>
            <a:t>385.000 </a:t>
          </a:r>
          <a:r>
            <a:rPr lang="tr-TR" sz="2000" dirty="0" err="1"/>
            <a:t>new</a:t>
          </a:r>
          <a:r>
            <a:rPr lang="tr-TR" sz="2000" dirty="0"/>
            <a:t> </a:t>
          </a:r>
          <a:r>
            <a:rPr lang="tr-TR" sz="2000" dirty="0" err="1"/>
            <a:t>born</a:t>
          </a:r>
          <a:r>
            <a:rPr lang="tr-TR" sz="2000" dirty="0"/>
            <a:t> in </a:t>
          </a:r>
          <a:r>
            <a:rPr lang="tr-TR" sz="2000" dirty="0" err="1"/>
            <a:t>Turkey</a:t>
          </a:r>
          <a:r>
            <a:rPr lang="tr-TR" sz="2000" dirty="0"/>
            <a:t> since 2011</a:t>
          </a:r>
        </a:p>
      </dgm:t>
    </dgm:pt>
    <dgm:pt modelId="{53EC7E4B-137A-4006-A04F-B7E00F1BDC15}" type="parTrans" cxnId="{0AB12C84-7714-4C13-AD38-8E3215278F14}">
      <dgm:prSet/>
      <dgm:spPr/>
      <dgm:t>
        <a:bodyPr/>
        <a:lstStyle/>
        <a:p>
          <a:endParaRPr lang="tr-TR"/>
        </a:p>
      </dgm:t>
    </dgm:pt>
    <dgm:pt modelId="{70235E37-5BE1-4F89-B099-4856404D3CD7}" type="sibTrans" cxnId="{0AB12C84-7714-4C13-AD38-8E3215278F14}">
      <dgm:prSet/>
      <dgm:spPr/>
      <dgm:t>
        <a:bodyPr/>
        <a:lstStyle/>
        <a:p>
          <a:endParaRPr lang="tr-TR"/>
        </a:p>
      </dgm:t>
    </dgm:pt>
    <dgm:pt modelId="{899BA897-B6A0-461E-B503-A0D340DAE726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dirty="0"/>
            <a:t>Legal </a:t>
          </a:r>
          <a:r>
            <a:rPr lang="tr-TR" sz="1800" dirty="0" err="1"/>
            <a:t>status</a:t>
          </a:r>
          <a:r>
            <a:rPr lang="tr-TR" sz="1800" dirty="0"/>
            <a:t> is  «</a:t>
          </a:r>
          <a:r>
            <a:rPr lang="tr-TR" sz="1800" dirty="0" err="1"/>
            <a:t>temporary</a:t>
          </a:r>
          <a:r>
            <a:rPr lang="tr-TR" sz="1800" dirty="0"/>
            <a:t> </a:t>
          </a:r>
          <a:r>
            <a:rPr lang="tr-TR" sz="1800" dirty="0" err="1"/>
            <a:t>protection</a:t>
          </a:r>
          <a:r>
            <a:rPr lang="tr-TR" sz="1800" dirty="0"/>
            <a:t>» </a:t>
          </a:r>
        </a:p>
      </dgm:t>
    </dgm:pt>
    <dgm:pt modelId="{AEBB3D4B-7651-492E-B4EF-FB37239545B9}" type="parTrans" cxnId="{A4A8379D-61B2-4E1C-9884-8156F671556C}">
      <dgm:prSet/>
      <dgm:spPr/>
      <dgm:t>
        <a:bodyPr/>
        <a:lstStyle/>
        <a:p>
          <a:endParaRPr lang="tr-TR"/>
        </a:p>
      </dgm:t>
    </dgm:pt>
    <dgm:pt modelId="{C843B02F-48C8-429C-ABF4-108C48B04944}" type="sibTrans" cxnId="{A4A8379D-61B2-4E1C-9884-8156F671556C}">
      <dgm:prSet/>
      <dgm:spPr/>
      <dgm:t>
        <a:bodyPr/>
        <a:lstStyle/>
        <a:p>
          <a:endParaRPr lang="tr-TR"/>
        </a:p>
      </dgm:t>
    </dgm:pt>
    <dgm:pt modelId="{CFEB2518-0D07-4013-B6C7-82E7C7A771CE}" type="pres">
      <dgm:prSet presAssocID="{0A954CD0-ACAA-43C3-9A85-2E749DE667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351B42-3270-4E10-B4B9-AB68F8751304}" type="pres">
      <dgm:prSet presAssocID="{B15D4C51-58D5-4C77-BA63-1308BE0C13C7}" presName="thickLine" presStyleLbl="alignNode1" presStyleIdx="0" presStyleCnt="1"/>
      <dgm:spPr/>
    </dgm:pt>
    <dgm:pt modelId="{E37F71B6-928F-4100-9446-B05A663EE90C}" type="pres">
      <dgm:prSet presAssocID="{B15D4C51-58D5-4C77-BA63-1308BE0C13C7}" presName="horz1" presStyleCnt="0"/>
      <dgm:spPr/>
    </dgm:pt>
    <dgm:pt modelId="{6422BB62-B05B-4766-8815-8BA02E6A07B7}" type="pres">
      <dgm:prSet presAssocID="{B15D4C51-58D5-4C77-BA63-1308BE0C13C7}" presName="tx1" presStyleLbl="revTx" presStyleIdx="0" presStyleCnt="6" custScaleX="406861"/>
      <dgm:spPr/>
      <dgm:t>
        <a:bodyPr/>
        <a:lstStyle/>
        <a:p>
          <a:endParaRPr lang="en-US"/>
        </a:p>
      </dgm:t>
    </dgm:pt>
    <dgm:pt modelId="{C888345E-7767-4B17-B360-08B64BA506DE}" type="pres">
      <dgm:prSet presAssocID="{B15D4C51-58D5-4C77-BA63-1308BE0C13C7}" presName="vert1" presStyleCnt="0"/>
      <dgm:spPr/>
    </dgm:pt>
    <dgm:pt modelId="{317FD5F1-328A-4F81-822C-750BE51A567A}" type="pres">
      <dgm:prSet presAssocID="{08DF7BA5-2229-4378-AE14-9F9A874F117D}" presName="vertSpace2a" presStyleCnt="0"/>
      <dgm:spPr/>
    </dgm:pt>
    <dgm:pt modelId="{F7A89C9E-AE1A-4D94-9B83-D64854D8B600}" type="pres">
      <dgm:prSet presAssocID="{08DF7BA5-2229-4378-AE14-9F9A874F117D}" presName="horz2" presStyleCnt="0"/>
      <dgm:spPr/>
    </dgm:pt>
    <dgm:pt modelId="{D80DA90F-9697-486F-B1C2-B55492B3F2C8}" type="pres">
      <dgm:prSet presAssocID="{08DF7BA5-2229-4378-AE14-9F9A874F117D}" presName="horzSpace2" presStyleCnt="0"/>
      <dgm:spPr/>
    </dgm:pt>
    <dgm:pt modelId="{BCC522CB-8FCD-4EF1-850B-38E4E8FF5D07}" type="pres">
      <dgm:prSet presAssocID="{08DF7BA5-2229-4378-AE14-9F9A874F117D}" presName="tx2" presStyleLbl="revTx" presStyleIdx="1" presStyleCnt="6"/>
      <dgm:spPr/>
      <dgm:t>
        <a:bodyPr/>
        <a:lstStyle/>
        <a:p>
          <a:endParaRPr lang="en-US"/>
        </a:p>
      </dgm:t>
    </dgm:pt>
    <dgm:pt modelId="{D02052A3-BF97-4004-BEF4-6908E3332D46}" type="pres">
      <dgm:prSet presAssocID="{08DF7BA5-2229-4378-AE14-9F9A874F117D}" presName="vert2" presStyleCnt="0"/>
      <dgm:spPr/>
    </dgm:pt>
    <dgm:pt modelId="{9CFE4CE6-8B82-4598-8B49-BCBB153C6EB0}" type="pres">
      <dgm:prSet presAssocID="{08DF7BA5-2229-4378-AE14-9F9A874F117D}" presName="thinLine2b" presStyleLbl="callout" presStyleIdx="0" presStyleCnt="5"/>
      <dgm:spPr/>
    </dgm:pt>
    <dgm:pt modelId="{AC6BE862-C86A-4519-8C1C-29A02F30480B}" type="pres">
      <dgm:prSet presAssocID="{08DF7BA5-2229-4378-AE14-9F9A874F117D}" presName="vertSpace2b" presStyleCnt="0"/>
      <dgm:spPr/>
    </dgm:pt>
    <dgm:pt modelId="{7D80ADC4-A82C-42E5-936D-9671E067B05C}" type="pres">
      <dgm:prSet presAssocID="{27D04586-32C4-4DFC-A732-78359AC844B9}" presName="horz2" presStyleCnt="0"/>
      <dgm:spPr/>
    </dgm:pt>
    <dgm:pt modelId="{4A06E5DD-082B-4F63-B090-A16E6BACC405}" type="pres">
      <dgm:prSet presAssocID="{27D04586-32C4-4DFC-A732-78359AC844B9}" presName="horzSpace2" presStyleCnt="0"/>
      <dgm:spPr/>
    </dgm:pt>
    <dgm:pt modelId="{6B383BC9-8B4F-470B-A5C8-548F9132D05B}" type="pres">
      <dgm:prSet presAssocID="{27D04586-32C4-4DFC-A732-78359AC844B9}" presName="tx2" presStyleLbl="revTx" presStyleIdx="2" presStyleCnt="6"/>
      <dgm:spPr/>
      <dgm:t>
        <a:bodyPr/>
        <a:lstStyle/>
        <a:p>
          <a:endParaRPr lang="en-US"/>
        </a:p>
      </dgm:t>
    </dgm:pt>
    <dgm:pt modelId="{7175D4C3-EDBD-4F77-9098-611417E819E8}" type="pres">
      <dgm:prSet presAssocID="{27D04586-32C4-4DFC-A732-78359AC844B9}" presName="vert2" presStyleCnt="0"/>
      <dgm:spPr/>
    </dgm:pt>
    <dgm:pt modelId="{69302CE8-C3E2-43DB-8ECA-EC42B5CEA2BF}" type="pres">
      <dgm:prSet presAssocID="{27D04586-32C4-4DFC-A732-78359AC844B9}" presName="thinLine2b" presStyleLbl="callout" presStyleIdx="1" presStyleCnt="5"/>
      <dgm:spPr/>
    </dgm:pt>
    <dgm:pt modelId="{64B4B52C-39D9-44AC-9ADA-9FF546C7956F}" type="pres">
      <dgm:prSet presAssocID="{27D04586-32C4-4DFC-A732-78359AC844B9}" presName="vertSpace2b" presStyleCnt="0"/>
      <dgm:spPr/>
    </dgm:pt>
    <dgm:pt modelId="{C79D7994-2441-41B7-A981-406CEB5B8F51}" type="pres">
      <dgm:prSet presAssocID="{64E52278-DE0E-4BC7-833F-04AEC8C008AE}" presName="horz2" presStyleCnt="0"/>
      <dgm:spPr/>
    </dgm:pt>
    <dgm:pt modelId="{F6DEFAA5-5148-4FB1-BEFD-312E78650A26}" type="pres">
      <dgm:prSet presAssocID="{64E52278-DE0E-4BC7-833F-04AEC8C008AE}" presName="horzSpace2" presStyleCnt="0"/>
      <dgm:spPr/>
    </dgm:pt>
    <dgm:pt modelId="{4D96C6F4-228A-4152-9ED9-86886345810D}" type="pres">
      <dgm:prSet presAssocID="{64E52278-DE0E-4BC7-833F-04AEC8C008AE}" presName="tx2" presStyleLbl="revTx" presStyleIdx="3" presStyleCnt="6" custScaleY="73926"/>
      <dgm:spPr/>
      <dgm:t>
        <a:bodyPr/>
        <a:lstStyle/>
        <a:p>
          <a:endParaRPr lang="en-US"/>
        </a:p>
      </dgm:t>
    </dgm:pt>
    <dgm:pt modelId="{D5D9FD4E-1F22-48A2-B8FF-93D9681FAD6F}" type="pres">
      <dgm:prSet presAssocID="{64E52278-DE0E-4BC7-833F-04AEC8C008AE}" presName="vert2" presStyleCnt="0"/>
      <dgm:spPr/>
    </dgm:pt>
    <dgm:pt modelId="{5CB5C714-E6CE-4E73-A45A-08DA54A277CA}" type="pres">
      <dgm:prSet presAssocID="{64E52278-DE0E-4BC7-833F-04AEC8C008AE}" presName="thinLine2b" presStyleLbl="callout" presStyleIdx="2" presStyleCnt="5"/>
      <dgm:spPr/>
    </dgm:pt>
    <dgm:pt modelId="{8B409B20-5706-4542-A120-D05C42723E99}" type="pres">
      <dgm:prSet presAssocID="{64E52278-DE0E-4BC7-833F-04AEC8C008AE}" presName="vertSpace2b" presStyleCnt="0"/>
      <dgm:spPr/>
    </dgm:pt>
    <dgm:pt modelId="{3928E208-43C4-420B-A5CB-09D6A467981F}" type="pres">
      <dgm:prSet presAssocID="{258DDC6D-CB8C-475D-99A7-05743DFEABBC}" presName="horz2" presStyleCnt="0"/>
      <dgm:spPr/>
    </dgm:pt>
    <dgm:pt modelId="{2ED976F1-22E1-4A59-8A59-81AEE5B9783F}" type="pres">
      <dgm:prSet presAssocID="{258DDC6D-CB8C-475D-99A7-05743DFEABBC}" presName="horzSpace2" presStyleCnt="0"/>
      <dgm:spPr/>
    </dgm:pt>
    <dgm:pt modelId="{DB891EB9-F82C-4B05-82FB-12BD5C0B1DC8}" type="pres">
      <dgm:prSet presAssocID="{258DDC6D-CB8C-475D-99A7-05743DFEABBC}" presName="tx2" presStyleLbl="revTx" presStyleIdx="4" presStyleCnt="6"/>
      <dgm:spPr/>
      <dgm:t>
        <a:bodyPr/>
        <a:lstStyle/>
        <a:p>
          <a:endParaRPr lang="en-US"/>
        </a:p>
      </dgm:t>
    </dgm:pt>
    <dgm:pt modelId="{2950AA66-D2ED-4153-94D6-2F5D70D4A25A}" type="pres">
      <dgm:prSet presAssocID="{258DDC6D-CB8C-475D-99A7-05743DFEABBC}" presName="vert2" presStyleCnt="0"/>
      <dgm:spPr/>
    </dgm:pt>
    <dgm:pt modelId="{E1782998-FC4C-4961-86AF-544A53DB256F}" type="pres">
      <dgm:prSet presAssocID="{258DDC6D-CB8C-475D-99A7-05743DFEABBC}" presName="thinLine2b" presStyleLbl="callout" presStyleIdx="3" presStyleCnt="5"/>
      <dgm:spPr/>
    </dgm:pt>
    <dgm:pt modelId="{7C7733D6-DECB-4FEB-B321-94B2CAD585A0}" type="pres">
      <dgm:prSet presAssocID="{258DDC6D-CB8C-475D-99A7-05743DFEABBC}" presName="vertSpace2b" presStyleCnt="0"/>
      <dgm:spPr/>
    </dgm:pt>
    <dgm:pt modelId="{7EABAE02-9D78-4075-A7CE-34712557B78A}" type="pres">
      <dgm:prSet presAssocID="{899BA897-B6A0-461E-B503-A0D340DAE726}" presName="horz2" presStyleCnt="0"/>
      <dgm:spPr/>
    </dgm:pt>
    <dgm:pt modelId="{234AF6B7-5C95-4428-8DF2-AD77E17F264B}" type="pres">
      <dgm:prSet presAssocID="{899BA897-B6A0-461E-B503-A0D340DAE726}" presName="horzSpace2" presStyleCnt="0"/>
      <dgm:spPr/>
    </dgm:pt>
    <dgm:pt modelId="{31B11D52-7C8C-48AC-86B8-D24002048BDB}" type="pres">
      <dgm:prSet presAssocID="{899BA897-B6A0-461E-B503-A0D340DAE726}" presName="tx2" presStyleLbl="revTx" presStyleIdx="5" presStyleCnt="6"/>
      <dgm:spPr/>
      <dgm:t>
        <a:bodyPr/>
        <a:lstStyle/>
        <a:p>
          <a:endParaRPr lang="en-US"/>
        </a:p>
      </dgm:t>
    </dgm:pt>
    <dgm:pt modelId="{6ADF733D-4891-49FC-A714-DD3B71308BC1}" type="pres">
      <dgm:prSet presAssocID="{899BA897-B6A0-461E-B503-A0D340DAE726}" presName="vert2" presStyleCnt="0"/>
      <dgm:spPr/>
    </dgm:pt>
    <dgm:pt modelId="{2A95E227-E55F-4431-BF58-32EC4D6CF93B}" type="pres">
      <dgm:prSet presAssocID="{899BA897-B6A0-461E-B503-A0D340DAE726}" presName="thinLine2b" presStyleLbl="callout" presStyleIdx="4" presStyleCnt="5"/>
      <dgm:spPr/>
    </dgm:pt>
    <dgm:pt modelId="{F977C8EE-BCDD-43B7-9BE6-57796F0C6DC6}" type="pres">
      <dgm:prSet presAssocID="{899BA897-B6A0-461E-B503-A0D340DAE726}" presName="vertSpace2b" presStyleCnt="0"/>
      <dgm:spPr/>
    </dgm:pt>
  </dgm:ptLst>
  <dgm:cxnLst>
    <dgm:cxn modelId="{5ACFC187-2EF3-4727-AE38-9BDC32F8E914}" srcId="{B15D4C51-58D5-4C77-BA63-1308BE0C13C7}" destId="{27D04586-32C4-4DFC-A732-78359AC844B9}" srcOrd="1" destOrd="0" parTransId="{94BB33B0-6CC0-4EC8-B2C4-4E72AD6A6346}" sibTransId="{56066755-CBA6-4382-BC00-762DCFDE40CA}"/>
    <dgm:cxn modelId="{1B41A062-BAB9-41C2-9F97-467DA1B67AE5}" type="presOf" srcId="{27D04586-32C4-4DFC-A732-78359AC844B9}" destId="{6B383BC9-8B4F-470B-A5C8-548F9132D05B}" srcOrd="0" destOrd="0" presId="urn:microsoft.com/office/officeart/2008/layout/LinedList"/>
    <dgm:cxn modelId="{3C98D1DB-F2A9-4C12-B744-65323C6F36B4}" type="presOf" srcId="{899BA897-B6A0-461E-B503-A0D340DAE726}" destId="{31B11D52-7C8C-48AC-86B8-D24002048BDB}" srcOrd="0" destOrd="0" presId="urn:microsoft.com/office/officeart/2008/layout/LinedList"/>
    <dgm:cxn modelId="{4D7D8A61-00A0-4EB9-B049-80E97C439A54}" type="presOf" srcId="{64E52278-DE0E-4BC7-833F-04AEC8C008AE}" destId="{4D96C6F4-228A-4152-9ED9-86886345810D}" srcOrd="0" destOrd="0" presId="urn:microsoft.com/office/officeart/2008/layout/LinedList"/>
    <dgm:cxn modelId="{0AB12C84-7714-4C13-AD38-8E3215278F14}" srcId="{B15D4C51-58D5-4C77-BA63-1308BE0C13C7}" destId="{258DDC6D-CB8C-475D-99A7-05743DFEABBC}" srcOrd="3" destOrd="0" parTransId="{53EC7E4B-137A-4006-A04F-B7E00F1BDC15}" sibTransId="{70235E37-5BE1-4F89-B099-4856404D3CD7}"/>
    <dgm:cxn modelId="{F209B908-F458-4FD5-9016-E47D5FEA96E7}" type="presOf" srcId="{B15D4C51-58D5-4C77-BA63-1308BE0C13C7}" destId="{6422BB62-B05B-4766-8815-8BA02E6A07B7}" srcOrd="0" destOrd="0" presId="urn:microsoft.com/office/officeart/2008/layout/LinedList"/>
    <dgm:cxn modelId="{77D3EB83-A84C-4B8C-9B5E-A9C3A664BFB8}" srcId="{0A954CD0-ACAA-43C3-9A85-2E749DE66787}" destId="{B15D4C51-58D5-4C77-BA63-1308BE0C13C7}" srcOrd="0" destOrd="0" parTransId="{920D7C43-6705-461C-89A8-80ABAAFC5547}" sibTransId="{6B39495A-E7FE-4542-96A8-F9876DDDE0E7}"/>
    <dgm:cxn modelId="{F80F4ED8-9A22-44C0-9705-567E1BF960AA}" type="presOf" srcId="{258DDC6D-CB8C-475D-99A7-05743DFEABBC}" destId="{DB891EB9-F82C-4B05-82FB-12BD5C0B1DC8}" srcOrd="0" destOrd="0" presId="urn:microsoft.com/office/officeart/2008/layout/LinedList"/>
    <dgm:cxn modelId="{FE20A346-2401-4CF9-8E9B-22F93B02E1B9}" srcId="{B15D4C51-58D5-4C77-BA63-1308BE0C13C7}" destId="{64E52278-DE0E-4BC7-833F-04AEC8C008AE}" srcOrd="2" destOrd="0" parTransId="{070BA4A5-1A02-4132-A01F-3BB03481500D}" sibTransId="{E8584D74-7346-42C9-BF73-956B301B4857}"/>
    <dgm:cxn modelId="{A4A8379D-61B2-4E1C-9884-8156F671556C}" srcId="{B15D4C51-58D5-4C77-BA63-1308BE0C13C7}" destId="{899BA897-B6A0-461E-B503-A0D340DAE726}" srcOrd="4" destOrd="0" parTransId="{AEBB3D4B-7651-492E-B4EF-FB37239545B9}" sibTransId="{C843B02F-48C8-429C-ABF4-108C48B04944}"/>
    <dgm:cxn modelId="{DA1AB19D-3847-47E8-84BB-6FA1F9424C71}" srcId="{B15D4C51-58D5-4C77-BA63-1308BE0C13C7}" destId="{08DF7BA5-2229-4378-AE14-9F9A874F117D}" srcOrd="0" destOrd="0" parTransId="{2B2EDB15-575B-4830-9C4F-A33AF3B00A30}" sibTransId="{024FC7E8-E5A8-4FFD-A3D4-A57C59CBEBF0}"/>
    <dgm:cxn modelId="{0CE752AA-5E64-4136-9BEA-B7D00475BC16}" type="presOf" srcId="{0A954CD0-ACAA-43C3-9A85-2E749DE66787}" destId="{CFEB2518-0D07-4013-B6C7-82E7C7A771CE}" srcOrd="0" destOrd="0" presId="urn:microsoft.com/office/officeart/2008/layout/LinedList"/>
    <dgm:cxn modelId="{BD8BA4DE-F0B8-409D-BF01-4FE704BFF650}" type="presOf" srcId="{08DF7BA5-2229-4378-AE14-9F9A874F117D}" destId="{BCC522CB-8FCD-4EF1-850B-38E4E8FF5D07}" srcOrd="0" destOrd="0" presId="urn:microsoft.com/office/officeart/2008/layout/LinedList"/>
    <dgm:cxn modelId="{F116B7CA-E7AB-4610-A2BA-FF0D4FFC7B01}" type="presParOf" srcId="{CFEB2518-0D07-4013-B6C7-82E7C7A771CE}" destId="{B9351B42-3270-4E10-B4B9-AB68F8751304}" srcOrd="0" destOrd="0" presId="urn:microsoft.com/office/officeart/2008/layout/LinedList"/>
    <dgm:cxn modelId="{435734FF-CE79-44E6-9085-39DC8D45918F}" type="presParOf" srcId="{CFEB2518-0D07-4013-B6C7-82E7C7A771CE}" destId="{E37F71B6-928F-4100-9446-B05A663EE90C}" srcOrd="1" destOrd="0" presId="urn:microsoft.com/office/officeart/2008/layout/LinedList"/>
    <dgm:cxn modelId="{EBD423FB-C42E-408A-B3DA-403010248614}" type="presParOf" srcId="{E37F71B6-928F-4100-9446-B05A663EE90C}" destId="{6422BB62-B05B-4766-8815-8BA02E6A07B7}" srcOrd="0" destOrd="0" presId="urn:microsoft.com/office/officeart/2008/layout/LinedList"/>
    <dgm:cxn modelId="{A77EF836-37EC-4D69-80C6-9E81CDB19889}" type="presParOf" srcId="{E37F71B6-928F-4100-9446-B05A663EE90C}" destId="{C888345E-7767-4B17-B360-08B64BA506DE}" srcOrd="1" destOrd="0" presId="urn:microsoft.com/office/officeart/2008/layout/LinedList"/>
    <dgm:cxn modelId="{93E34C60-E644-40B7-BAF2-18276947143F}" type="presParOf" srcId="{C888345E-7767-4B17-B360-08B64BA506DE}" destId="{317FD5F1-328A-4F81-822C-750BE51A567A}" srcOrd="0" destOrd="0" presId="urn:microsoft.com/office/officeart/2008/layout/LinedList"/>
    <dgm:cxn modelId="{363F3E23-8372-4688-8BDD-2FB803A3861A}" type="presParOf" srcId="{C888345E-7767-4B17-B360-08B64BA506DE}" destId="{F7A89C9E-AE1A-4D94-9B83-D64854D8B600}" srcOrd="1" destOrd="0" presId="urn:microsoft.com/office/officeart/2008/layout/LinedList"/>
    <dgm:cxn modelId="{1F313F48-8EBF-4926-A16E-3155D13041AF}" type="presParOf" srcId="{F7A89C9E-AE1A-4D94-9B83-D64854D8B600}" destId="{D80DA90F-9697-486F-B1C2-B55492B3F2C8}" srcOrd="0" destOrd="0" presId="urn:microsoft.com/office/officeart/2008/layout/LinedList"/>
    <dgm:cxn modelId="{44773B51-9E9C-4488-B45A-1CACF7BFA2C7}" type="presParOf" srcId="{F7A89C9E-AE1A-4D94-9B83-D64854D8B600}" destId="{BCC522CB-8FCD-4EF1-850B-38E4E8FF5D07}" srcOrd="1" destOrd="0" presId="urn:microsoft.com/office/officeart/2008/layout/LinedList"/>
    <dgm:cxn modelId="{D423B1D6-0D55-4A11-A23B-A77BDFA6A359}" type="presParOf" srcId="{F7A89C9E-AE1A-4D94-9B83-D64854D8B600}" destId="{D02052A3-BF97-4004-BEF4-6908E3332D46}" srcOrd="2" destOrd="0" presId="urn:microsoft.com/office/officeart/2008/layout/LinedList"/>
    <dgm:cxn modelId="{445BB095-A441-4B7F-A53E-BAFEC2DCDB32}" type="presParOf" srcId="{C888345E-7767-4B17-B360-08B64BA506DE}" destId="{9CFE4CE6-8B82-4598-8B49-BCBB153C6EB0}" srcOrd="2" destOrd="0" presId="urn:microsoft.com/office/officeart/2008/layout/LinedList"/>
    <dgm:cxn modelId="{E9639EBC-E471-4DB4-AECE-1FECE2B4FE0A}" type="presParOf" srcId="{C888345E-7767-4B17-B360-08B64BA506DE}" destId="{AC6BE862-C86A-4519-8C1C-29A02F30480B}" srcOrd="3" destOrd="0" presId="urn:microsoft.com/office/officeart/2008/layout/LinedList"/>
    <dgm:cxn modelId="{DCAFEA5E-4890-4FD6-8768-0420EEE6032A}" type="presParOf" srcId="{C888345E-7767-4B17-B360-08B64BA506DE}" destId="{7D80ADC4-A82C-42E5-936D-9671E067B05C}" srcOrd="4" destOrd="0" presId="urn:microsoft.com/office/officeart/2008/layout/LinedList"/>
    <dgm:cxn modelId="{46E52AF3-2FE6-437E-9D98-599196235DD7}" type="presParOf" srcId="{7D80ADC4-A82C-42E5-936D-9671E067B05C}" destId="{4A06E5DD-082B-4F63-B090-A16E6BACC405}" srcOrd="0" destOrd="0" presId="urn:microsoft.com/office/officeart/2008/layout/LinedList"/>
    <dgm:cxn modelId="{D9A3F4B5-C18E-4258-B269-1CBD4E3D700C}" type="presParOf" srcId="{7D80ADC4-A82C-42E5-936D-9671E067B05C}" destId="{6B383BC9-8B4F-470B-A5C8-548F9132D05B}" srcOrd="1" destOrd="0" presId="urn:microsoft.com/office/officeart/2008/layout/LinedList"/>
    <dgm:cxn modelId="{9E552044-EE44-4790-A105-E46AF94DC5C4}" type="presParOf" srcId="{7D80ADC4-A82C-42E5-936D-9671E067B05C}" destId="{7175D4C3-EDBD-4F77-9098-611417E819E8}" srcOrd="2" destOrd="0" presId="urn:microsoft.com/office/officeart/2008/layout/LinedList"/>
    <dgm:cxn modelId="{CD238D3F-8D50-42A1-906A-90D83699C60C}" type="presParOf" srcId="{C888345E-7767-4B17-B360-08B64BA506DE}" destId="{69302CE8-C3E2-43DB-8ECA-EC42B5CEA2BF}" srcOrd="5" destOrd="0" presId="urn:microsoft.com/office/officeart/2008/layout/LinedList"/>
    <dgm:cxn modelId="{86BBB5BC-289B-40B4-B296-1BB9FDB58D39}" type="presParOf" srcId="{C888345E-7767-4B17-B360-08B64BA506DE}" destId="{64B4B52C-39D9-44AC-9ADA-9FF546C7956F}" srcOrd="6" destOrd="0" presId="urn:microsoft.com/office/officeart/2008/layout/LinedList"/>
    <dgm:cxn modelId="{AA1A4ABE-88C4-451D-ACEC-3ED4E8435019}" type="presParOf" srcId="{C888345E-7767-4B17-B360-08B64BA506DE}" destId="{C79D7994-2441-41B7-A981-406CEB5B8F51}" srcOrd="7" destOrd="0" presId="urn:microsoft.com/office/officeart/2008/layout/LinedList"/>
    <dgm:cxn modelId="{87D4291E-FE92-4AC4-82D1-A463E0DEB62F}" type="presParOf" srcId="{C79D7994-2441-41B7-A981-406CEB5B8F51}" destId="{F6DEFAA5-5148-4FB1-BEFD-312E78650A26}" srcOrd="0" destOrd="0" presId="urn:microsoft.com/office/officeart/2008/layout/LinedList"/>
    <dgm:cxn modelId="{22030691-F454-4C11-8056-0389DEE17364}" type="presParOf" srcId="{C79D7994-2441-41B7-A981-406CEB5B8F51}" destId="{4D96C6F4-228A-4152-9ED9-86886345810D}" srcOrd="1" destOrd="0" presId="urn:microsoft.com/office/officeart/2008/layout/LinedList"/>
    <dgm:cxn modelId="{03271097-44BF-4C3E-ACC0-B9E2D4D93E43}" type="presParOf" srcId="{C79D7994-2441-41B7-A981-406CEB5B8F51}" destId="{D5D9FD4E-1F22-48A2-B8FF-93D9681FAD6F}" srcOrd="2" destOrd="0" presId="urn:microsoft.com/office/officeart/2008/layout/LinedList"/>
    <dgm:cxn modelId="{9AC34459-C11A-4A6A-8D3E-F28BA4DA04A3}" type="presParOf" srcId="{C888345E-7767-4B17-B360-08B64BA506DE}" destId="{5CB5C714-E6CE-4E73-A45A-08DA54A277CA}" srcOrd="8" destOrd="0" presId="urn:microsoft.com/office/officeart/2008/layout/LinedList"/>
    <dgm:cxn modelId="{3CB52B16-C5E8-4564-A3A9-326C8743A116}" type="presParOf" srcId="{C888345E-7767-4B17-B360-08B64BA506DE}" destId="{8B409B20-5706-4542-A120-D05C42723E99}" srcOrd="9" destOrd="0" presId="urn:microsoft.com/office/officeart/2008/layout/LinedList"/>
    <dgm:cxn modelId="{B5E550F9-71F3-419A-9E8E-4612CB1B4751}" type="presParOf" srcId="{C888345E-7767-4B17-B360-08B64BA506DE}" destId="{3928E208-43C4-420B-A5CB-09D6A467981F}" srcOrd="10" destOrd="0" presId="urn:microsoft.com/office/officeart/2008/layout/LinedList"/>
    <dgm:cxn modelId="{66C3BD87-CDC7-42ED-A119-C1EC48B1EC54}" type="presParOf" srcId="{3928E208-43C4-420B-A5CB-09D6A467981F}" destId="{2ED976F1-22E1-4A59-8A59-81AEE5B9783F}" srcOrd="0" destOrd="0" presId="urn:microsoft.com/office/officeart/2008/layout/LinedList"/>
    <dgm:cxn modelId="{D4FB8747-DD16-4DB5-8F56-5EEE21DC9CEA}" type="presParOf" srcId="{3928E208-43C4-420B-A5CB-09D6A467981F}" destId="{DB891EB9-F82C-4B05-82FB-12BD5C0B1DC8}" srcOrd="1" destOrd="0" presId="urn:microsoft.com/office/officeart/2008/layout/LinedList"/>
    <dgm:cxn modelId="{A03F95BF-2319-44CE-B56D-BFC1E80A2302}" type="presParOf" srcId="{3928E208-43C4-420B-A5CB-09D6A467981F}" destId="{2950AA66-D2ED-4153-94D6-2F5D70D4A25A}" srcOrd="2" destOrd="0" presId="urn:microsoft.com/office/officeart/2008/layout/LinedList"/>
    <dgm:cxn modelId="{26A97B8E-627E-4336-B405-3797BBBF7C80}" type="presParOf" srcId="{C888345E-7767-4B17-B360-08B64BA506DE}" destId="{E1782998-FC4C-4961-86AF-544A53DB256F}" srcOrd="11" destOrd="0" presId="urn:microsoft.com/office/officeart/2008/layout/LinedList"/>
    <dgm:cxn modelId="{77D14D55-5249-493D-8EF1-BC5D3B169383}" type="presParOf" srcId="{C888345E-7767-4B17-B360-08B64BA506DE}" destId="{7C7733D6-DECB-4FEB-B321-94B2CAD585A0}" srcOrd="12" destOrd="0" presId="urn:microsoft.com/office/officeart/2008/layout/LinedList"/>
    <dgm:cxn modelId="{F4C93F01-D92A-474C-91F2-95BCC5544B68}" type="presParOf" srcId="{C888345E-7767-4B17-B360-08B64BA506DE}" destId="{7EABAE02-9D78-4075-A7CE-34712557B78A}" srcOrd="13" destOrd="0" presId="urn:microsoft.com/office/officeart/2008/layout/LinedList"/>
    <dgm:cxn modelId="{6B573FF8-B7E8-411B-8BBA-A88797201E9B}" type="presParOf" srcId="{7EABAE02-9D78-4075-A7CE-34712557B78A}" destId="{234AF6B7-5C95-4428-8DF2-AD77E17F264B}" srcOrd="0" destOrd="0" presId="urn:microsoft.com/office/officeart/2008/layout/LinedList"/>
    <dgm:cxn modelId="{BBE668B1-C48D-40A3-880C-5B9B2A6319CF}" type="presParOf" srcId="{7EABAE02-9D78-4075-A7CE-34712557B78A}" destId="{31B11D52-7C8C-48AC-86B8-D24002048BDB}" srcOrd="1" destOrd="0" presId="urn:microsoft.com/office/officeart/2008/layout/LinedList"/>
    <dgm:cxn modelId="{0F2B88C1-661B-4FF8-A649-F6F061AA5716}" type="presParOf" srcId="{7EABAE02-9D78-4075-A7CE-34712557B78A}" destId="{6ADF733D-4891-49FC-A714-DD3B71308BC1}" srcOrd="2" destOrd="0" presId="urn:microsoft.com/office/officeart/2008/layout/LinedList"/>
    <dgm:cxn modelId="{2E0701AE-58F7-4CB2-A2D5-63FC107E472F}" type="presParOf" srcId="{C888345E-7767-4B17-B360-08B64BA506DE}" destId="{2A95E227-E55F-4431-BF58-32EC4D6CF93B}" srcOrd="14" destOrd="0" presId="urn:microsoft.com/office/officeart/2008/layout/LinedList"/>
    <dgm:cxn modelId="{EE56D714-8DCC-49FE-9247-DAE9C2E111C7}" type="presParOf" srcId="{C888345E-7767-4B17-B360-08B64BA506DE}" destId="{F977C8EE-BCDD-43B7-9BE6-57796F0C6DC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B7684-0C56-4C3F-B1A3-A58EE4D98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E46326-B64E-456A-891E-50F2C8A0E401}">
      <dgm:prSet/>
      <dgm:spPr/>
      <dgm:t>
        <a:bodyPr/>
        <a:lstStyle/>
        <a:p>
          <a:r>
            <a:rPr lang="tr-TR"/>
            <a:t>CoHE is the responsible body to plan and supervise HE.</a:t>
          </a:r>
          <a:endParaRPr lang="en-GB"/>
        </a:p>
      </dgm:t>
    </dgm:pt>
    <dgm:pt modelId="{4345ECEE-D930-494A-B261-8EEDB6271BB1}" type="parTrans" cxnId="{5C976AAF-02A2-4237-9B09-353DE527D6A7}">
      <dgm:prSet/>
      <dgm:spPr/>
      <dgm:t>
        <a:bodyPr/>
        <a:lstStyle/>
        <a:p>
          <a:endParaRPr lang="en-GB"/>
        </a:p>
      </dgm:t>
    </dgm:pt>
    <dgm:pt modelId="{F58F1612-4D37-4C8F-89C7-2BFD345360CD}" type="sibTrans" cxnId="{5C976AAF-02A2-4237-9B09-353DE527D6A7}">
      <dgm:prSet/>
      <dgm:spPr/>
      <dgm:t>
        <a:bodyPr/>
        <a:lstStyle/>
        <a:p>
          <a:endParaRPr lang="en-GB"/>
        </a:p>
      </dgm:t>
    </dgm:pt>
    <dgm:pt modelId="{B5663E94-73B8-474B-8C53-10F5C0A683D2}">
      <dgm:prSet/>
      <dgm:spPr/>
      <dgm:t>
        <a:bodyPr/>
        <a:lstStyle/>
        <a:p>
          <a:r>
            <a:rPr lang="tr-TR"/>
            <a:t>Number of students: 7.560.371 (2017-2018)</a:t>
          </a:r>
          <a:endParaRPr lang="en-GB"/>
        </a:p>
      </dgm:t>
    </dgm:pt>
    <dgm:pt modelId="{69160B28-3542-4BA0-A2DA-1E7EB5579AE8}" type="parTrans" cxnId="{FA8932BF-4C4A-4A53-B301-6255AAAF1A4D}">
      <dgm:prSet/>
      <dgm:spPr/>
      <dgm:t>
        <a:bodyPr/>
        <a:lstStyle/>
        <a:p>
          <a:endParaRPr lang="en-GB"/>
        </a:p>
      </dgm:t>
    </dgm:pt>
    <dgm:pt modelId="{6C388612-E74E-4C93-8041-56271760DD48}" type="sibTrans" cxnId="{FA8932BF-4C4A-4A53-B301-6255AAAF1A4D}">
      <dgm:prSet/>
      <dgm:spPr/>
      <dgm:t>
        <a:bodyPr/>
        <a:lstStyle/>
        <a:p>
          <a:endParaRPr lang="en-GB"/>
        </a:p>
      </dgm:t>
    </dgm:pt>
    <dgm:pt modelId="{650BEBB1-C0EB-4B4F-9BE5-E04FBDB8BDEB}">
      <dgm:prSet/>
      <dgm:spPr/>
      <dgm:t>
        <a:bodyPr/>
        <a:lstStyle/>
        <a:p>
          <a:r>
            <a:rPr lang="tr-TR"/>
            <a:t>Access to HE: </a:t>
          </a:r>
          <a:endParaRPr lang="en-GB"/>
        </a:p>
      </dgm:t>
    </dgm:pt>
    <dgm:pt modelId="{949CDA8B-FDAF-41A6-A22D-24252A7A2448}" type="parTrans" cxnId="{47731D5D-7B44-4FFE-8401-A2F11E2B8847}">
      <dgm:prSet/>
      <dgm:spPr/>
      <dgm:t>
        <a:bodyPr/>
        <a:lstStyle/>
        <a:p>
          <a:endParaRPr lang="en-GB"/>
        </a:p>
      </dgm:t>
    </dgm:pt>
    <dgm:pt modelId="{69BF6240-7E1F-4CC0-88E1-BAE662C3C634}" type="sibTrans" cxnId="{47731D5D-7B44-4FFE-8401-A2F11E2B8847}">
      <dgm:prSet/>
      <dgm:spPr/>
      <dgm:t>
        <a:bodyPr/>
        <a:lstStyle/>
        <a:p>
          <a:endParaRPr lang="en-GB"/>
        </a:p>
      </dgm:t>
    </dgm:pt>
    <dgm:pt modelId="{F4F171EA-B57E-4F33-A507-ED254E7391B3}">
      <dgm:prSet/>
      <dgm:spPr/>
      <dgm:t>
        <a:bodyPr/>
        <a:lstStyle/>
        <a:p>
          <a:r>
            <a:rPr lang="tr-TR"/>
            <a:t>Turkish citizens: highly competitive nationwide selection exam</a:t>
          </a:r>
          <a:endParaRPr lang="en-GB"/>
        </a:p>
      </dgm:t>
    </dgm:pt>
    <dgm:pt modelId="{29C246C1-6857-48BB-A7D1-0FD5CCFA72D1}" type="parTrans" cxnId="{EFB9A007-5E81-4532-B55D-6A7BDA7A86B9}">
      <dgm:prSet/>
      <dgm:spPr/>
      <dgm:t>
        <a:bodyPr/>
        <a:lstStyle/>
        <a:p>
          <a:endParaRPr lang="en-GB"/>
        </a:p>
      </dgm:t>
    </dgm:pt>
    <dgm:pt modelId="{7B389D5C-EE1B-43E2-878C-0CCCA123D97D}" type="sibTrans" cxnId="{EFB9A007-5E81-4532-B55D-6A7BDA7A86B9}">
      <dgm:prSet/>
      <dgm:spPr/>
      <dgm:t>
        <a:bodyPr/>
        <a:lstStyle/>
        <a:p>
          <a:endParaRPr lang="en-GB"/>
        </a:p>
      </dgm:t>
    </dgm:pt>
    <dgm:pt modelId="{8779A27F-BD38-4E0C-8048-41B58B2B7AFB}">
      <dgm:prSet/>
      <dgm:spPr/>
      <dgm:t>
        <a:bodyPr/>
        <a:lstStyle/>
        <a:p>
          <a:r>
            <a:rPr lang="tr-TR"/>
            <a:t>2.381.412 students took the exam 857.240 (36 %) were placed (CoHE, 2019)</a:t>
          </a:r>
          <a:endParaRPr lang="en-GB"/>
        </a:p>
      </dgm:t>
    </dgm:pt>
    <dgm:pt modelId="{732EC61D-E5BD-442D-B64E-34AA43DBE50E}" type="parTrans" cxnId="{0461C743-6722-41CE-B316-D4B337B1CA7D}">
      <dgm:prSet/>
      <dgm:spPr/>
      <dgm:t>
        <a:bodyPr/>
        <a:lstStyle/>
        <a:p>
          <a:endParaRPr lang="en-GB"/>
        </a:p>
      </dgm:t>
    </dgm:pt>
    <dgm:pt modelId="{4A51C454-107E-416D-9ABE-7E6E7E50F9F9}" type="sibTrans" cxnId="{0461C743-6722-41CE-B316-D4B337B1CA7D}">
      <dgm:prSet/>
      <dgm:spPr/>
      <dgm:t>
        <a:bodyPr/>
        <a:lstStyle/>
        <a:p>
          <a:endParaRPr lang="en-GB"/>
        </a:p>
      </dgm:t>
    </dgm:pt>
    <dgm:pt modelId="{382F223D-5BC7-4D68-8249-45DEBF0AA58D}">
      <dgm:prSet/>
      <dgm:spPr/>
      <dgm:t>
        <a:bodyPr/>
        <a:lstStyle/>
        <a:p>
          <a:r>
            <a:rPr lang="tr-TR"/>
            <a:t>International students: individual HEIs according to guidelines and YÖS exam</a:t>
          </a:r>
          <a:endParaRPr lang="en-GB"/>
        </a:p>
      </dgm:t>
    </dgm:pt>
    <dgm:pt modelId="{CD963DB6-0868-424A-B9DF-58F9EA1F0CF8}" type="parTrans" cxnId="{8E3EEF4D-DEE2-402A-9A44-CAE9A6285350}">
      <dgm:prSet/>
      <dgm:spPr/>
      <dgm:t>
        <a:bodyPr/>
        <a:lstStyle/>
        <a:p>
          <a:endParaRPr lang="en-GB"/>
        </a:p>
      </dgm:t>
    </dgm:pt>
    <dgm:pt modelId="{1C4E772F-70B0-44CB-9660-30116627BAD0}" type="sibTrans" cxnId="{8E3EEF4D-DEE2-402A-9A44-CAE9A6285350}">
      <dgm:prSet/>
      <dgm:spPr/>
      <dgm:t>
        <a:bodyPr/>
        <a:lstStyle/>
        <a:p>
          <a:endParaRPr lang="en-GB"/>
        </a:p>
      </dgm:t>
    </dgm:pt>
    <dgm:pt modelId="{8FF2FD4D-3F4E-40C3-81ED-396B28E51CE7}">
      <dgm:prSet/>
      <dgm:spPr/>
      <dgm:t>
        <a:bodyPr/>
        <a:lstStyle/>
        <a:p>
          <a:r>
            <a:rPr lang="tr-TR" dirty="0" err="1"/>
            <a:t>Refugees</a:t>
          </a:r>
          <a:r>
            <a:rPr lang="tr-TR" dirty="0"/>
            <a:t>: </a:t>
          </a:r>
          <a:r>
            <a:rPr lang="tr-TR" dirty="0" err="1"/>
            <a:t>different</a:t>
          </a:r>
          <a:r>
            <a:rPr lang="tr-TR" dirty="0"/>
            <a:t> </a:t>
          </a:r>
          <a:r>
            <a:rPr lang="tr-TR" dirty="0" err="1"/>
            <a:t>tracks</a:t>
          </a:r>
          <a:r>
            <a:rPr lang="tr-TR" dirty="0"/>
            <a:t> </a:t>
          </a:r>
          <a:endParaRPr lang="en-GB" dirty="0"/>
        </a:p>
      </dgm:t>
    </dgm:pt>
    <dgm:pt modelId="{EBE98ACE-7B14-4173-AF72-0145E5F96D6F}" type="parTrans" cxnId="{F8111B81-9DD0-4306-8FB9-2EBFD0FFB556}">
      <dgm:prSet/>
      <dgm:spPr/>
      <dgm:t>
        <a:bodyPr/>
        <a:lstStyle/>
        <a:p>
          <a:endParaRPr lang="en-GB"/>
        </a:p>
      </dgm:t>
    </dgm:pt>
    <dgm:pt modelId="{21B19507-DE5E-492C-A03B-545C29E23ACE}" type="sibTrans" cxnId="{F8111B81-9DD0-4306-8FB9-2EBFD0FFB556}">
      <dgm:prSet/>
      <dgm:spPr/>
      <dgm:t>
        <a:bodyPr/>
        <a:lstStyle/>
        <a:p>
          <a:endParaRPr lang="en-GB"/>
        </a:p>
      </dgm:t>
    </dgm:pt>
    <dgm:pt modelId="{3A26BB91-7578-410A-A2D3-BC8CD329D2D2}" type="pres">
      <dgm:prSet presAssocID="{D76B7684-0C56-4C3F-B1A3-A58EE4D98D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A3798-9A5D-4332-8EC3-E3A18E6CAE54}" type="pres">
      <dgm:prSet presAssocID="{B4E46326-B64E-456A-891E-50F2C8A0E4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66D71-8A73-4B51-940C-6FCAA7A4AD79}" type="pres">
      <dgm:prSet presAssocID="{F58F1612-4D37-4C8F-89C7-2BFD345360CD}" presName="spacer" presStyleCnt="0"/>
      <dgm:spPr/>
    </dgm:pt>
    <dgm:pt modelId="{32B8E3B3-DDFC-4227-8DD9-281EDC0A39DB}" type="pres">
      <dgm:prSet presAssocID="{B5663E94-73B8-474B-8C53-10F5C0A683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3683-3ABA-438C-8358-81094E6A8EC6}" type="pres">
      <dgm:prSet presAssocID="{6C388612-E74E-4C93-8041-56271760DD48}" presName="spacer" presStyleCnt="0"/>
      <dgm:spPr/>
    </dgm:pt>
    <dgm:pt modelId="{18491AAC-1F67-4D64-B9B3-188342DAA15F}" type="pres">
      <dgm:prSet presAssocID="{650BEBB1-C0EB-4B4F-9BE5-E04FBDB8BD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F7E14-1935-4238-B344-77093E13B06A}" type="pres">
      <dgm:prSet presAssocID="{650BEBB1-C0EB-4B4F-9BE5-E04FBDB8BD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0D45-B4A1-40FE-AC7E-618B66869767}" type="presOf" srcId="{382F223D-5BC7-4D68-8249-45DEBF0AA58D}" destId="{C3FF7E14-1935-4238-B344-77093E13B06A}" srcOrd="0" destOrd="2" presId="urn:microsoft.com/office/officeart/2005/8/layout/vList2"/>
    <dgm:cxn modelId="{8E3EEF4D-DEE2-402A-9A44-CAE9A6285350}" srcId="{650BEBB1-C0EB-4B4F-9BE5-E04FBDB8BDEB}" destId="{382F223D-5BC7-4D68-8249-45DEBF0AA58D}" srcOrd="2" destOrd="0" parTransId="{CD963DB6-0868-424A-B9DF-58F9EA1F0CF8}" sibTransId="{1C4E772F-70B0-44CB-9660-30116627BAD0}"/>
    <dgm:cxn modelId="{5C976AAF-02A2-4237-9B09-353DE527D6A7}" srcId="{D76B7684-0C56-4C3F-B1A3-A58EE4D98DD2}" destId="{B4E46326-B64E-456A-891E-50F2C8A0E401}" srcOrd="0" destOrd="0" parTransId="{4345ECEE-D930-494A-B261-8EEDB6271BB1}" sibTransId="{F58F1612-4D37-4C8F-89C7-2BFD345360CD}"/>
    <dgm:cxn modelId="{782D91DA-1C81-4E71-B4C5-0E33A34B4F2E}" type="presOf" srcId="{D76B7684-0C56-4C3F-B1A3-A58EE4D98DD2}" destId="{3A26BB91-7578-410A-A2D3-BC8CD329D2D2}" srcOrd="0" destOrd="0" presId="urn:microsoft.com/office/officeart/2005/8/layout/vList2"/>
    <dgm:cxn modelId="{01910484-259A-40CC-A184-C0D6ED1FC144}" type="presOf" srcId="{650BEBB1-C0EB-4B4F-9BE5-E04FBDB8BDEB}" destId="{18491AAC-1F67-4D64-B9B3-188342DAA15F}" srcOrd="0" destOrd="0" presId="urn:microsoft.com/office/officeart/2005/8/layout/vList2"/>
    <dgm:cxn modelId="{F8111B81-9DD0-4306-8FB9-2EBFD0FFB556}" srcId="{650BEBB1-C0EB-4B4F-9BE5-E04FBDB8BDEB}" destId="{8FF2FD4D-3F4E-40C3-81ED-396B28E51CE7}" srcOrd="3" destOrd="0" parTransId="{EBE98ACE-7B14-4173-AF72-0145E5F96D6F}" sibTransId="{21B19507-DE5E-492C-A03B-545C29E23ACE}"/>
    <dgm:cxn modelId="{569142FB-E225-4585-B585-AD406214069A}" type="presOf" srcId="{B4E46326-B64E-456A-891E-50F2C8A0E401}" destId="{D8FA3798-9A5D-4332-8EC3-E3A18E6CAE54}" srcOrd="0" destOrd="0" presId="urn:microsoft.com/office/officeart/2005/8/layout/vList2"/>
    <dgm:cxn modelId="{47731D5D-7B44-4FFE-8401-A2F11E2B8847}" srcId="{D76B7684-0C56-4C3F-B1A3-A58EE4D98DD2}" destId="{650BEBB1-C0EB-4B4F-9BE5-E04FBDB8BDEB}" srcOrd="2" destOrd="0" parTransId="{949CDA8B-FDAF-41A6-A22D-24252A7A2448}" sibTransId="{69BF6240-7E1F-4CC0-88E1-BAE662C3C634}"/>
    <dgm:cxn modelId="{FE53B7E8-7457-4371-843F-9788CA4121E6}" type="presOf" srcId="{8FF2FD4D-3F4E-40C3-81ED-396B28E51CE7}" destId="{C3FF7E14-1935-4238-B344-77093E13B06A}" srcOrd="0" destOrd="3" presId="urn:microsoft.com/office/officeart/2005/8/layout/vList2"/>
    <dgm:cxn modelId="{FA8932BF-4C4A-4A53-B301-6255AAAF1A4D}" srcId="{D76B7684-0C56-4C3F-B1A3-A58EE4D98DD2}" destId="{B5663E94-73B8-474B-8C53-10F5C0A683D2}" srcOrd="1" destOrd="0" parTransId="{69160B28-3542-4BA0-A2DA-1E7EB5579AE8}" sibTransId="{6C388612-E74E-4C93-8041-56271760DD48}"/>
    <dgm:cxn modelId="{7E1D0717-3A4B-4FA0-AAD1-0AF43348C016}" type="presOf" srcId="{F4F171EA-B57E-4F33-A507-ED254E7391B3}" destId="{C3FF7E14-1935-4238-B344-77093E13B06A}" srcOrd="0" destOrd="0" presId="urn:microsoft.com/office/officeart/2005/8/layout/vList2"/>
    <dgm:cxn modelId="{EFB9A007-5E81-4532-B55D-6A7BDA7A86B9}" srcId="{650BEBB1-C0EB-4B4F-9BE5-E04FBDB8BDEB}" destId="{F4F171EA-B57E-4F33-A507-ED254E7391B3}" srcOrd="0" destOrd="0" parTransId="{29C246C1-6857-48BB-A7D1-0FD5CCFA72D1}" sibTransId="{7B389D5C-EE1B-43E2-878C-0CCCA123D97D}"/>
    <dgm:cxn modelId="{0461C743-6722-41CE-B316-D4B337B1CA7D}" srcId="{650BEBB1-C0EB-4B4F-9BE5-E04FBDB8BDEB}" destId="{8779A27F-BD38-4E0C-8048-41B58B2B7AFB}" srcOrd="1" destOrd="0" parTransId="{732EC61D-E5BD-442D-B64E-34AA43DBE50E}" sibTransId="{4A51C454-107E-416D-9ABE-7E6E7E50F9F9}"/>
    <dgm:cxn modelId="{68221B2F-C5B4-49A5-BDC3-6C769CE367E9}" type="presOf" srcId="{B5663E94-73B8-474B-8C53-10F5C0A683D2}" destId="{32B8E3B3-DDFC-4227-8DD9-281EDC0A39DB}" srcOrd="0" destOrd="0" presId="urn:microsoft.com/office/officeart/2005/8/layout/vList2"/>
    <dgm:cxn modelId="{164B61BA-2E1C-46B0-8B85-407511E76A4E}" type="presOf" srcId="{8779A27F-BD38-4E0C-8048-41B58B2B7AFB}" destId="{C3FF7E14-1935-4238-B344-77093E13B06A}" srcOrd="0" destOrd="1" presId="urn:microsoft.com/office/officeart/2005/8/layout/vList2"/>
    <dgm:cxn modelId="{CC438207-20ED-4E8A-ADD0-6AC1B1068712}" type="presParOf" srcId="{3A26BB91-7578-410A-A2D3-BC8CD329D2D2}" destId="{D8FA3798-9A5D-4332-8EC3-E3A18E6CAE54}" srcOrd="0" destOrd="0" presId="urn:microsoft.com/office/officeart/2005/8/layout/vList2"/>
    <dgm:cxn modelId="{E54FDF5D-11B2-495A-97A3-C2601044D03E}" type="presParOf" srcId="{3A26BB91-7578-410A-A2D3-BC8CD329D2D2}" destId="{A2966D71-8A73-4B51-940C-6FCAA7A4AD79}" srcOrd="1" destOrd="0" presId="urn:microsoft.com/office/officeart/2005/8/layout/vList2"/>
    <dgm:cxn modelId="{30957D93-81F0-4CE2-A82D-810949A7BA23}" type="presParOf" srcId="{3A26BB91-7578-410A-A2D3-BC8CD329D2D2}" destId="{32B8E3B3-DDFC-4227-8DD9-281EDC0A39DB}" srcOrd="2" destOrd="0" presId="urn:microsoft.com/office/officeart/2005/8/layout/vList2"/>
    <dgm:cxn modelId="{7C67BDEE-D853-4C26-BC51-785FEE831DE1}" type="presParOf" srcId="{3A26BB91-7578-410A-A2D3-BC8CD329D2D2}" destId="{47DB3683-3ABA-438C-8358-81094E6A8EC6}" srcOrd="3" destOrd="0" presId="urn:microsoft.com/office/officeart/2005/8/layout/vList2"/>
    <dgm:cxn modelId="{25D48F2D-8DDE-4911-B99E-14DBE481525F}" type="presParOf" srcId="{3A26BB91-7578-410A-A2D3-BC8CD329D2D2}" destId="{18491AAC-1F67-4D64-B9B3-188342DAA15F}" srcOrd="4" destOrd="0" presId="urn:microsoft.com/office/officeart/2005/8/layout/vList2"/>
    <dgm:cxn modelId="{03AD86D4-AA80-487F-8950-6DDE240FE68A}" type="presParOf" srcId="{3A26BB91-7578-410A-A2D3-BC8CD329D2D2}" destId="{C3FF7E14-1935-4238-B344-77093E13B06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3A87E-16AE-47D8-B743-DF622011A8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F0A2086-A66A-4493-B340-F6FB797E72D1}">
      <dgm:prSet/>
      <dgm:spPr/>
      <dgm:t>
        <a:bodyPr/>
        <a:lstStyle/>
        <a:p>
          <a:pPr rtl="0"/>
          <a:r>
            <a:rPr lang="en-US" dirty="0"/>
            <a:t>Basic Demographics, educational background</a:t>
          </a:r>
          <a:endParaRPr lang="tr-TR" dirty="0"/>
        </a:p>
      </dgm:t>
    </dgm:pt>
    <dgm:pt modelId="{7E37229B-1F1C-47FC-9656-2C0347388B61}" type="parTrans" cxnId="{50683EC0-D156-41D7-97BE-2D47B50108AC}">
      <dgm:prSet/>
      <dgm:spPr/>
      <dgm:t>
        <a:bodyPr/>
        <a:lstStyle/>
        <a:p>
          <a:endParaRPr lang="tr-TR"/>
        </a:p>
      </dgm:t>
    </dgm:pt>
    <dgm:pt modelId="{5DD53B3E-BF3D-46E3-8A57-6C3A3D0CB58D}" type="sibTrans" cxnId="{50683EC0-D156-41D7-97BE-2D47B50108AC}">
      <dgm:prSet/>
      <dgm:spPr/>
      <dgm:t>
        <a:bodyPr/>
        <a:lstStyle/>
        <a:p>
          <a:endParaRPr lang="tr-TR"/>
        </a:p>
      </dgm:t>
    </dgm:pt>
    <dgm:pt modelId="{C2984666-36F4-4DFF-959E-6DD5025F087B}">
      <dgm:prSet/>
      <dgm:spPr/>
      <dgm:t>
        <a:bodyPr/>
        <a:lstStyle/>
        <a:p>
          <a:pPr rtl="0"/>
          <a:r>
            <a:rPr lang="en-US" dirty="0"/>
            <a:t>Immigration Background: Support Network, Diaspora, Duration of Stay, Secondary Education</a:t>
          </a:r>
          <a:endParaRPr lang="tr-TR" dirty="0"/>
        </a:p>
      </dgm:t>
    </dgm:pt>
    <dgm:pt modelId="{C77A19F7-D201-42CE-8A7F-E7909D4C96AF}" type="parTrans" cxnId="{B266461C-6F69-4F76-BF0D-B518B6C1AC1B}">
      <dgm:prSet/>
      <dgm:spPr/>
      <dgm:t>
        <a:bodyPr/>
        <a:lstStyle/>
        <a:p>
          <a:endParaRPr lang="tr-TR"/>
        </a:p>
      </dgm:t>
    </dgm:pt>
    <dgm:pt modelId="{55E620BA-732C-48E8-B1CB-0F2094642AC4}" type="sibTrans" cxnId="{B266461C-6F69-4F76-BF0D-B518B6C1AC1B}">
      <dgm:prSet/>
      <dgm:spPr/>
      <dgm:t>
        <a:bodyPr/>
        <a:lstStyle/>
        <a:p>
          <a:endParaRPr lang="tr-TR"/>
        </a:p>
      </dgm:t>
    </dgm:pt>
    <dgm:pt modelId="{1508D8EB-9DD7-448E-A865-3AAA61E2BCB1}">
      <dgm:prSet/>
      <dgm:spPr/>
      <dgm:t>
        <a:bodyPr/>
        <a:lstStyle/>
        <a:p>
          <a:pPr rtl="0"/>
          <a:r>
            <a:rPr lang="en-US"/>
            <a:t>Satisfaction with different aspects of education in Turkey</a:t>
          </a:r>
          <a:endParaRPr lang="tr-TR"/>
        </a:p>
      </dgm:t>
    </dgm:pt>
    <dgm:pt modelId="{2AA914E2-31D2-4E3A-98D0-2091300868D3}" type="parTrans" cxnId="{F286496F-D369-421E-990E-F4F7556B566D}">
      <dgm:prSet/>
      <dgm:spPr/>
      <dgm:t>
        <a:bodyPr/>
        <a:lstStyle/>
        <a:p>
          <a:endParaRPr lang="tr-TR"/>
        </a:p>
      </dgm:t>
    </dgm:pt>
    <dgm:pt modelId="{17F6FC6E-CE01-4BE5-A8AE-4135D1BE5B99}" type="sibTrans" cxnId="{F286496F-D369-421E-990E-F4F7556B566D}">
      <dgm:prSet/>
      <dgm:spPr/>
      <dgm:t>
        <a:bodyPr/>
        <a:lstStyle/>
        <a:p>
          <a:endParaRPr lang="tr-TR"/>
        </a:p>
      </dgm:t>
    </dgm:pt>
    <dgm:pt modelId="{BF439691-B861-401B-80CD-99FB9670DBCD}">
      <dgm:prSet/>
      <dgm:spPr/>
      <dgm:t>
        <a:bodyPr/>
        <a:lstStyle/>
        <a:p>
          <a:pPr rtl="0"/>
          <a:r>
            <a:rPr lang="en-US"/>
            <a:t>Vulnerabilities: Trauma, Housing, Income </a:t>
          </a:r>
          <a:endParaRPr lang="tr-TR"/>
        </a:p>
      </dgm:t>
    </dgm:pt>
    <dgm:pt modelId="{0F31E2FC-7444-4593-A70D-EB922B8CF18F}" type="parTrans" cxnId="{1AF46CFE-C6B2-46A3-947E-5D227CB4613D}">
      <dgm:prSet/>
      <dgm:spPr/>
      <dgm:t>
        <a:bodyPr/>
        <a:lstStyle/>
        <a:p>
          <a:endParaRPr lang="tr-TR"/>
        </a:p>
      </dgm:t>
    </dgm:pt>
    <dgm:pt modelId="{DDC1E0AE-8CD4-441F-A9DF-787F3739111E}" type="sibTrans" cxnId="{1AF46CFE-C6B2-46A3-947E-5D227CB4613D}">
      <dgm:prSet/>
      <dgm:spPr/>
      <dgm:t>
        <a:bodyPr/>
        <a:lstStyle/>
        <a:p>
          <a:endParaRPr lang="tr-TR"/>
        </a:p>
      </dgm:t>
    </dgm:pt>
    <dgm:pt modelId="{00F211A0-7BA1-49D2-9A99-67295DDC336B}">
      <dgm:prSet/>
      <dgm:spPr/>
      <dgm:t>
        <a:bodyPr/>
        <a:lstStyle/>
        <a:p>
          <a:pPr rtl="0"/>
          <a:r>
            <a:rPr lang="en-US"/>
            <a:t>Livelihoods: Scholarships/Work</a:t>
          </a:r>
          <a:endParaRPr lang="tr-TR"/>
        </a:p>
      </dgm:t>
    </dgm:pt>
    <dgm:pt modelId="{0A7AFE20-E913-4584-9FB5-70684CB1F815}" type="parTrans" cxnId="{88A30C19-3808-4BC0-AF01-27ED4A5AA794}">
      <dgm:prSet/>
      <dgm:spPr/>
      <dgm:t>
        <a:bodyPr/>
        <a:lstStyle/>
        <a:p>
          <a:endParaRPr lang="tr-TR"/>
        </a:p>
      </dgm:t>
    </dgm:pt>
    <dgm:pt modelId="{56B87F47-B09F-4CCA-9D3D-683C175B9356}" type="sibTrans" cxnId="{88A30C19-3808-4BC0-AF01-27ED4A5AA794}">
      <dgm:prSet/>
      <dgm:spPr/>
      <dgm:t>
        <a:bodyPr/>
        <a:lstStyle/>
        <a:p>
          <a:endParaRPr lang="tr-TR"/>
        </a:p>
      </dgm:t>
    </dgm:pt>
    <dgm:pt modelId="{50B8CA85-F2B3-4B56-ABAF-C7C8B4BFE408}">
      <dgm:prSet/>
      <dgm:spPr/>
      <dgm:t>
        <a:bodyPr/>
        <a:lstStyle/>
        <a:p>
          <a:pPr rtl="0"/>
          <a:r>
            <a:rPr lang="en-US"/>
            <a:t>Economic Integration Attitudes/Future Prospects</a:t>
          </a:r>
          <a:endParaRPr lang="tr-TR"/>
        </a:p>
      </dgm:t>
    </dgm:pt>
    <dgm:pt modelId="{D3941A24-F9A7-44C5-BA22-2E7EA2B400C8}" type="parTrans" cxnId="{24D3D3CA-7585-4C0C-BC6B-A2153B4107E3}">
      <dgm:prSet/>
      <dgm:spPr/>
      <dgm:t>
        <a:bodyPr/>
        <a:lstStyle/>
        <a:p>
          <a:endParaRPr lang="tr-TR"/>
        </a:p>
      </dgm:t>
    </dgm:pt>
    <dgm:pt modelId="{140AC073-10F4-4852-80BD-E099FCD49A76}" type="sibTrans" cxnId="{24D3D3CA-7585-4C0C-BC6B-A2153B4107E3}">
      <dgm:prSet/>
      <dgm:spPr/>
      <dgm:t>
        <a:bodyPr/>
        <a:lstStyle/>
        <a:p>
          <a:endParaRPr lang="tr-TR"/>
        </a:p>
      </dgm:t>
    </dgm:pt>
    <dgm:pt modelId="{2A6DBEE1-8DE1-4FD6-83CC-8E7FCCBFD463}">
      <dgm:prSet/>
      <dgm:spPr/>
      <dgm:t>
        <a:bodyPr/>
        <a:lstStyle/>
        <a:p>
          <a:pPr rtl="0"/>
          <a:r>
            <a:rPr lang="en-US" dirty="0"/>
            <a:t>Social Integration Attitudes: Prejudice, Social Distance, Institutional trust </a:t>
          </a:r>
          <a:endParaRPr lang="tr-TR" dirty="0"/>
        </a:p>
      </dgm:t>
    </dgm:pt>
    <dgm:pt modelId="{B0DDC233-7BB5-49AB-B561-2C21BA232ACA}" type="parTrans" cxnId="{80409E48-5961-40B5-A51D-526E6C619440}">
      <dgm:prSet/>
      <dgm:spPr/>
      <dgm:t>
        <a:bodyPr/>
        <a:lstStyle/>
        <a:p>
          <a:endParaRPr lang="tr-TR"/>
        </a:p>
      </dgm:t>
    </dgm:pt>
    <dgm:pt modelId="{C8889C7D-6398-4154-B00E-5D1605718291}" type="sibTrans" cxnId="{80409E48-5961-40B5-A51D-526E6C619440}">
      <dgm:prSet/>
      <dgm:spPr/>
      <dgm:t>
        <a:bodyPr/>
        <a:lstStyle/>
        <a:p>
          <a:endParaRPr lang="tr-TR"/>
        </a:p>
      </dgm:t>
    </dgm:pt>
    <dgm:pt modelId="{A0AF74B9-978D-4B71-A2D9-09A892AA741C}" type="pres">
      <dgm:prSet presAssocID="{B133A87E-16AE-47D8-B743-DF622011A89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333EEE-8819-4E90-85B1-BD76BA58AA4A}" type="pres">
      <dgm:prSet presAssocID="{9F0A2086-A66A-4493-B340-F6FB797E72D1}" presName="thickLine" presStyleLbl="alignNode1" presStyleIdx="0" presStyleCnt="7"/>
      <dgm:spPr/>
    </dgm:pt>
    <dgm:pt modelId="{7BA5F514-0DA3-445D-9370-3DD2BED24F50}" type="pres">
      <dgm:prSet presAssocID="{9F0A2086-A66A-4493-B340-F6FB797E72D1}" presName="horz1" presStyleCnt="0"/>
      <dgm:spPr/>
    </dgm:pt>
    <dgm:pt modelId="{1C1D1FA5-301B-4242-82DC-8FF2725BFC68}" type="pres">
      <dgm:prSet presAssocID="{9F0A2086-A66A-4493-B340-F6FB797E72D1}" presName="tx1" presStyleLbl="revTx" presStyleIdx="0" presStyleCnt="7"/>
      <dgm:spPr/>
      <dgm:t>
        <a:bodyPr/>
        <a:lstStyle/>
        <a:p>
          <a:endParaRPr lang="en-US"/>
        </a:p>
      </dgm:t>
    </dgm:pt>
    <dgm:pt modelId="{4A87BF9C-8320-4609-934E-FFB731894C27}" type="pres">
      <dgm:prSet presAssocID="{9F0A2086-A66A-4493-B340-F6FB797E72D1}" presName="vert1" presStyleCnt="0"/>
      <dgm:spPr/>
    </dgm:pt>
    <dgm:pt modelId="{A18B836B-09F9-4F8B-B87E-4EC91F2D19BC}" type="pres">
      <dgm:prSet presAssocID="{C2984666-36F4-4DFF-959E-6DD5025F087B}" presName="thickLine" presStyleLbl="alignNode1" presStyleIdx="1" presStyleCnt="7"/>
      <dgm:spPr/>
    </dgm:pt>
    <dgm:pt modelId="{1F57A0C4-838D-449A-9471-648169C949CC}" type="pres">
      <dgm:prSet presAssocID="{C2984666-36F4-4DFF-959E-6DD5025F087B}" presName="horz1" presStyleCnt="0"/>
      <dgm:spPr/>
    </dgm:pt>
    <dgm:pt modelId="{AC603B24-82AD-49DE-8E0E-5E608B0C70FC}" type="pres">
      <dgm:prSet presAssocID="{C2984666-36F4-4DFF-959E-6DD5025F087B}" presName="tx1" presStyleLbl="revTx" presStyleIdx="1" presStyleCnt="7"/>
      <dgm:spPr/>
      <dgm:t>
        <a:bodyPr/>
        <a:lstStyle/>
        <a:p>
          <a:endParaRPr lang="en-US"/>
        </a:p>
      </dgm:t>
    </dgm:pt>
    <dgm:pt modelId="{A2D40340-82B3-4695-B40E-FEB79A56D440}" type="pres">
      <dgm:prSet presAssocID="{C2984666-36F4-4DFF-959E-6DD5025F087B}" presName="vert1" presStyleCnt="0"/>
      <dgm:spPr/>
    </dgm:pt>
    <dgm:pt modelId="{5F89CEB7-986D-422F-B07E-8CB2C9524BC6}" type="pres">
      <dgm:prSet presAssocID="{1508D8EB-9DD7-448E-A865-3AAA61E2BCB1}" presName="thickLine" presStyleLbl="alignNode1" presStyleIdx="2" presStyleCnt="7"/>
      <dgm:spPr/>
    </dgm:pt>
    <dgm:pt modelId="{9C57D197-F890-4AAC-9E56-1F24F230F9A7}" type="pres">
      <dgm:prSet presAssocID="{1508D8EB-9DD7-448E-A865-3AAA61E2BCB1}" presName="horz1" presStyleCnt="0"/>
      <dgm:spPr/>
    </dgm:pt>
    <dgm:pt modelId="{D6B2A520-DE5B-49A8-86C0-581033ACC5D9}" type="pres">
      <dgm:prSet presAssocID="{1508D8EB-9DD7-448E-A865-3AAA61E2BCB1}" presName="tx1" presStyleLbl="revTx" presStyleIdx="2" presStyleCnt="7"/>
      <dgm:spPr/>
      <dgm:t>
        <a:bodyPr/>
        <a:lstStyle/>
        <a:p>
          <a:endParaRPr lang="en-US"/>
        </a:p>
      </dgm:t>
    </dgm:pt>
    <dgm:pt modelId="{ADAD8698-4D8A-4023-AF2C-15FBBBE2178B}" type="pres">
      <dgm:prSet presAssocID="{1508D8EB-9DD7-448E-A865-3AAA61E2BCB1}" presName="vert1" presStyleCnt="0"/>
      <dgm:spPr/>
    </dgm:pt>
    <dgm:pt modelId="{C9497243-C046-4998-97C9-2B92809B5755}" type="pres">
      <dgm:prSet presAssocID="{BF439691-B861-401B-80CD-99FB9670DBCD}" presName="thickLine" presStyleLbl="alignNode1" presStyleIdx="3" presStyleCnt="7"/>
      <dgm:spPr/>
    </dgm:pt>
    <dgm:pt modelId="{56F769F0-14E7-4E88-98D4-3F1459C3962C}" type="pres">
      <dgm:prSet presAssocID="{BF439691-B861-401B-80CD-99FB9670DBCD}" presName="horz1" presStyleCnt="0"/>
      <dgm:spPr/>
    </dgm:pt>
    <dgm:pt modelId="{AC7867D1-1257-4EDA-B28E-963C48AB1404}" type="pres">
      <dgm:prSet presAssocID="{BF439691-B861-401B-80CD-99FB9670DBCD}" presName="tx1" presStyleLbl="revTx" presStyleIdx="3" presStyleCnt="7"/>
      <dgm:spPr/>
      <dgm:t>
        <a:bodyPr/>
        <a:lstStyle/>
        <a:p>
          <a:endParaRPr lang="en-US"/>
        </a:p>
      </dgm:t>
    </dgm:pt>
    <dgm:pt modelId="{197DB2A2-4906-4E4A-855E-FA5D6326D9AC}" type="pres">
      <dgm:prSet presAssocID="{BF439691-B861-401B-80CD-99FB9670DBCD}" presName="vert1" presStyleCnt="0"/>
      <dgm:spPr/>
    </dgm:pt>
    <dgm:pt modelId="{64769A41-1C9A-4D91-8FF4-8378FEECBC6A}" type="pres">
      <dgm:prSet presAssocID="{00F211A0-7BA1-49D2-9A99-67295DDC336B}" presName="thickLine" presStyleLbl="alignNode1" presStyleIdx="4" presStyleCnt="7"/>
      <dgm:spPr/>
    </dgm:pt>
    <dgm:pt modelId="{FC165C26-6BDC-4BFC-AC04-99262BBA073F}" type="pres">
      <dgm:prSet presAssocID="{00F211A0-7BA1-49D2-9A99-67295DDC336B}" presName="horz1" presStyleCnt="0"/>
      <dgm:spPr/>
    </dgm:pt>
    <dgm:pt modelId="{EC215678-8220-4D3F-AF0F-C54B90255952}" type="pres">
      <dgm:prSet presAssocID="{00F211A0-7BA1-49D2-9A99-67295DDC336B}" presName="tx1" presStyleLbl="revTx" presStyleIdx="4" presStyleCnt="7"/>
      <dgm:spPr/>
      <dgm:t>
        <a:bodyPr/>
        <a:lstStyle/>
        <a:p>
          <a:endParaRPr lang="en-US"/>
        </a:p>
      </dgm:t>
    </dgm:pt>
    <dgm:pt modelId="{2B4A3F4B-2EBF-4875-B194-836CD46D13C7}" type="pres">
      <dgm:prSet presAssocID="{00F211A0-7BA1-49D2-9A99-67295DDC336B}" presName="vert1" presStyleCnt="0"/>
      <dgm:spPr/>
    </dgm:pt>
    <dgm:pt modelId="{AC5A14D7-A1CF-4D3A-8667-60744607F11E}" type="pres">
      <dgm:prSet presAssocID="{50B8CA85-F2B3-4B56-ABAF-C7C8B4BFE408}" presName="thickLine" presStyleLbl="alignNode1" presStyleIdx="5" presStyleCnt="7"/>
      <dgm:spPr/>
    </dgm:pt>
    <dgm:pt modelId="{0AC1A614-4C53-4146-9BD7-F3E58274AD0A}" type="pres">
      <dgm:prSet presAssocID="{50B8CA85-F2B3-4B56-ABAF-C7C8B4BFE408}" presName="horz1" presStyleCnt="0"/>
      <dgm:spPr/>
    </dgm:pt>
    <dgm:pt modelId="{3E879A22-773E-436E-A728-D66D59CC2684}" type="pres">
      <dgm:prSet presAssocID="{50B8CA85-F2B3-4B56-ABAF-C7C8B4BFE408}" presName="tx1" presStyleLbl="revTx" presStyleIdx="5" presStyleCnt="7"/>
      <dgm:spPr/>
      <dgm:t>
        <a:bodyPr/>
        <a:lstStyle/>
        <a:p>
          <a:endParaRPr lang="en-US"/>
        </a:p>
      </dgm:t>
    </dgm:pt>
    <dgm:pt modelId="{74B46030-4565-4E12-96D6-9683DF6B4F7A}" type="pres">
      <dgm:prSet presAssocID="{50B8CA85-F2B3-4B56-ABAF-C7C8B4BFE408}" presName="vert1" presStyleCnt="0"/>
      <dgm:spPr/>
    </dgm:pt>
    <dgm:pt modelId="{CA1CFBA8-5D0B-441B-9120-19223EB24C03}" type="pres">
      <dgm:prSet presAssocID="{2A6DBEE1-8DE1-4FD6-83CC-8E7FCCBFD463}" presName="thickLine" presStyleLbl="alignNode1" presStyleIdx="6" presStyleCnt="7"/>
      <dgm:spPr/>
    </dgm:pt>
    <dgm:pt modelId="{0F345744-2B65-49F9-9C80-D0D4416FF12C}" type="pres">
      <dgm:prSet presAssocID="{2A6DBEE1-8DE1-4FD6-83CC-8E7FCCBFD463}" presName="horz1" presStyleCnt="0"/>
      <dgm:spPr/>
    </dgm:pt>
    <dgm:pt modelId="{69CE2960-5EAA-42F9-876F-65910D404347}" type="pres">
      <dgm:prSet presAssocID="{2A6DBEE1-8DE1-4FD6-83CC-8E7FCCBFD463}" presName="tx1" presStyleLbl="revTx" presStyleIdx="6" presStyleCnt="7"/>
      <dgm:spPr/>
      <dgm:t>
        <a:bodyPr/>
        <a:lstStyle/>
        <a:p>
          <a:endParaRPr lang="en-US"/>
        </a:p>
      </dgm:t>
    </dgm:pt>
    <dgm:pt modelId="{FE277835-8DA1-4F21-8441-74032EDA0AFB}" type="pres">
      <dgm:prSet presAssocID="{2A6DBEE1-8DE1-4FD6-83CC-8E7FCCBFD463}" presName="vert1" presStyleCnt="0"/>
      <dgm:spPr/>
    </dgm:pt>
  </dgm:ptLst>
  <dgm:cxnLst>
    <dgm:cxn modelId="{50683EC0-D156-41D7-97BE-2D47B50108AC}" srcId="{B133A87E-16AE-47D8-B743-DF622011A897}" destId="{9F0A2086-A66A-4493-B340-F6FB797E72D1}" srcOrd="0" destOrd="0" parTransId="{7E37229B-1F1C-47FC-9656-2C0347388B61}" sibTransId="{5DD53B3E-BF3D-46E3-8A57-6C3A3D0CB58D}"/>
    <dgm:cxn modelId="{DC860764-D860-481F-8801-B6ED6928B620}" type="presOf" srcId="{50B8CA85-F2B3-4B56-ABAF-C7C8B4BFE408}" destId="{3E879A22-773E-436E-A728-D66D59CC2684}" srcOrd="0" destOrd="0" presId="urn:microsoft.com/office/officeart/2008/layout/LinedList"/>
    <dgm:cxn modelId="{25AE0832-3FB1-445E-959C-725B80710625}" type="presOf" srcId="{BF439691-B861-401B-80CD-99FB9670DBCD}" destId="{AC7867D1-1257-4EDA-B28E-963C48AB1404}" srcOrd="0" destOrd="0" presId="urn:microsoft.com/office/officeart/2008/layout/LinedList"/>
    <dgm:cxn modelId="{F286496F-D369-421E-990E-F4F7556B566D}" srcId="{B133A87E-16AE-47D8-B743-DF622011A897}" destId="{1508D8EB-9DD7-448E-A865-3AAA61E2BCB1}" srcOrd="2" destOrd="0" parTransId="{2AA914E2-31D2-4E3A-98D0-2091300868D3}" sibTransId="{17F6FC6E-CE01-4BE5-A8AE-4135D1BE5B99}"/>
    <dgm:cxn modelId="{09925A9A-5235-40B5-A78F-B7F6EE10917A}" type="presOf" srcId="{2A6DBEE1-8DE1-4FD6-83CC-8E7FCCBFD463}" destId="{69CE2960-5EAA-42F9-876F-65910D404347}" srcOrd="0" destOrd="0" presId="urn:microsoft.com/office/officeart/2008/layout/LinedList"/>
    <dgm:cxn modelId="{EC4C9BEE-1FA0-4C71-9217-A4E88E0E96E5}" type="presOf" srcId="{1508D8EB-9DD7-448E-A865-3AAA61E2BCB1}" destId="{D6B2A520-DE5B-49A8-86C0-581033ACC5D9}" srcOrd="0" destOrd="0" presId="urn:microsoft.com/office/officeart/2008/layout/LinedList"/>
    <dgm:cxn modelId="{A64808C7-BC3E-49A8-A2C6-9D043594C884}" type="presOf" srcId="{00F211A0-7BA1-49D2-9A99-67295DDC336B}" destId="{EC215678-8220-4D3F-AF0F-C54B90255952}" srcOrd="0" destOrd="0" presId="urn:microsoft.com/office/officeart/2008/layout/LinedList"/>
    <dgm:cxn modelId="{F4AFD99D-C430-4ED3-A344-C0CA66E1D6E7}" type="presOf" srcId="{C2984666-36F4-4DFF-959E-6DD5025F087B}" destId="{AC603B24-82AD-49DE-8E0E-5E608B0C70FC}" srcOrd="0" destOrd="0" presId="urn:microsoft.com/office/officeart/2008/layout/LinedList"/>
    <dgm:cxn modelId="{B266461C-6F69-4F76-BF0D-B518B6C1AC1B}" srcId="{B133A87E-16AE-47D8-B743-DF622011A897}" destId="{C2984666-36F4-4DFF-959E-6DD5025F087B}" srcOrd="1" destOrd="0" parTransId="{C77A19F7-D201-42CE-8A7F-E7909D4C96AF}" sibTransId="{55E620BA-732C-48E8-B1CB-0F2094642AC4}"/>
    <dgm:cxn modelId="{1AF46CFE-C6B2-46A3-947E-5D227CB4613D}" srcId="{B133A87E-16AE-47D8-B743-DF622011A897}" destId="{BF439691-B861-401B-80CD-99FB9670DBCD}" srcOrd="3" destOrd="0" parTransId="{0F31E2FC-7444-4593-A70D-EB922B8CF18F}" sibTransId="{DDC1E0AE-8CD4-441F-A9DF-787F3739111E}"/>
    <dgm:cxn modelId="{88A30C19-3808-4BC0-AF01-27ED4A5AA794}" srcId="{B133A87E-16AE-47D8-B743-DF622011A897}" destId="{00F211A0-7BA1-49D2-9A99-67295DDC336B}" srcOrd="4" destOrd="0" parTransId="{0A7AFE20-E913-4584-9FB5-70684CB1F815}" sibTransId="{56B87F47-B09F-4CCA-9D3D-683C175B9356}"/>
    <dgm:cxn modelId="{99B85BC8-D90D-4EAB-BB79-3E8A510F394F}" type="presOf" srcId="{B133A87E-16AE-47D8-B743-DF622011A897}" destId="{A0AF74B9-978D-4B71-A2D9-09A892AA741C}" srcOrd="0" destOrd="0" presId="urn:microsoft.com/office/officeart/2008/layout/LinedList"/>
    <dgm:cxn modelId="{AD529FC9-4871-41A2-A5FC-33BE11D77457}" type="presOf" srcId="{9F0A2086-A66A-4493-B340-F6FB797E72D1}" destId="{1C1D1FA5-301B-4242-82DC-8FF2725BFC68}" srcOrd="0" destOrd="0" presId="urn:microsoft.com/office/officeart/2008/layout/LinedList"/>
    <dgm:cxn modelId="{24D3D3CA-7585-4C0C-BC6B-A2153B4107E3}" srcId="{B133A87E-16AE-47D8-B743-DF622011A897}" destId="{50B8CA85-F2B3-4B56-ABAF-C7C8B4BFE408}" srcOrd="5" destOrd="0" parTransId="{D3941A24-F9A7-44C5-BA22-2E7EA2B400C8}" sibTransId="{140AC073-10F4-4852-80BD-E099FCD49A76}"/>
    <dgm:cxn modelId="{80409E48-5961-40B5-A51D-526E6C619440}" srcId="{B133A87E-16AE-47D8-B743-DF622011A897}" destId="{2A6DBEE1-8DE1-4FD6-83CC-8E7FCCBFD463}" srcOrd="6" destOrd="0" parTransId="{B0DDC233-7BB5-49AB-B561-2C21BA232ACA}" sibTransId="{C8889C7D-6398-4154-B00E-5D1605718291}"/>
    <dgm:cxn modelId="{C5A51D20-2D08-4239-BC94-68BFB31237E8}" type="presParOf" srcId="{A0AF74B9-978D-4B71-A2D9-09A892AA741C}" destId="{0F333EEE-8819-4E90-85B1-BD76BA58AA4A}" srcOrd="0" destOrd="0" presId="urn:microsoft.com/office/officeart/2008/layout/LinedList"/>
    <dgm:cxn modelId="{F943A63D-4B12-4AB5-ACE6-880ADECCB32F}" type="presParOf" srcId="{A0AF74B9-978D-4B71-A2D9-09A892AA741C}" destId="{7BA5F514-0DA3-445D-9370-3DD2BED24F50}" srcOrd="1" destOrd="0" presId="urn:microsoft.com/office/officeart/2008/layout/LinedList"/>
    <dgm:cxn modelId="{E53BB3C8-05A3-44BE-BFD1-BC5A9088DB47}" type="presParOf" srcId="{7BA5F514-0DA3-445D-9370-3DD2BED24F50}" destId="{1C1D1FA5-301B-4242-82DC-8FF2725BFC68}" srcOrd="0" destOrd="0" presId="urn:microsoft.com/office/officeart/2008/layout/LinedList"/>
    <dgm:cxn modelId="{4A2F1C49-7794-4B6D-B590-353303624430}" type="presParOf" srcId="{7BA5F514-0DA3-445D-9370-3DD2BED24F50}" destId="{4A87BF9C-8320-4609-934E-FFB731894C27}" srcOrd="1" destOrd="0" presId="urn:microsoft.com/office/officeart/2008/layout/LinedList"/>
    <dgm:cxn modelId="{261C2299-889E-4EE3-B9D6-F7410E0B241F}" type="presParOf" srcId="{A0AF74B9-978D-4B71-A2D9-09A892AA741C}" destId="{A18B836B-09F9-4F8B-B87E-4EC91F2D19BC}" srcOrd="2" destOrd="0" presId="urn:microsoft.com/office/officeart/2008/layout/LinedList"/>
    <dgm:cxn modelId="{0FE0EF41-4E25-4670-8CE8-A01CA6D49175}" type="presParOf" srcId="{A0AF74B9-978D-4B71-A2D9-09A892AA741C}" destId="{1F57A0C4-838D-449A-9471-648169C949CC}" srcOrd="3" destOrd="0" presId="urn:microsoft.com/office/officeart/2008/layout/LinedList"/>
    <dgm:cxn modelId="{505EDB98-A83E-4265-A279-312946596D70}" type="presParOf" srcId="{1F57A0C4-838D-449A-9471-648169C949CC}" destId="{AC603B24-82AD-49DE-8E0E-5E608B0C70FC}" srcOrd="0" destOrd="0" presId="urn:microsoft.com/office/officeart/2008/layout/LinedList"/>
    <dgm:cxn modelId="{646E977F-FE3E-406A-AC8C-6BBCF8ACD308}" type="presParOf" srcId="{1F57A0C4-838D-449A-9471-648169C949CC}" destId="{A2D40340-82B3-4695-B40E-FEB79A56D440}" srcOrd="1" destOrd="0" presId="urn:microsoft.com/office/officeart/2008/layout/LinedList"/>
    <dgm:cxn modelId="{D105034F-F7B2-4730-B585-C9861411587B}" type="presParOf" srcId="{A0AF74B9-978D-4B71-A2D9-09A892AA741C}" destId="{5F89CEB7-986D-422F-B07E-8CB2C9524BC6}" srcOrd="4" destOrd="0" presId="urn:microsoft.com/office/officeart/2008/layout/LinedList"/>
    <dgm:cxn modelId="{CCBF9818-9236-443B-89A9-FF9EF30054A7}" type="presParOf" srcId="{A0AF74B9-978D-4B71-A2D9-09A892AA741C}" destId="{9C57D197-F890-4AAC-9E56-1F24F230F9A7}" srcOrd="5" destOrd="0" presId="urn:microsoft.com/office/officeart/2008/layout/LinedList"/>
    <dgm:cxn modelId="{0F17D9AD-B2AF-416C-ACB3-CE34A3A45B0C}" type="presParOf" srcId="{9C57D197-F890-4AAC-9E56-1F24F230F9A7}" destId="{D6B2A520-DE5B-49A8-86C0-581033ACC5D9}" srcOrd="0" destOrd="0" presId="urn:microsoft.com/office/officeart/2008/layout/LinedList"/>
    <dgm:cxn modelId="{E49FEA24-8A14-483D-8B4D-03838DFB2120}" type="presParOf" srcId="{9C57D197-F890-4AAC-9E56-1F24F230F9A7}" destId="{ADAD8698-4D8A-4023-AF2C-15FBBBE2178B}" srcOrd="1" destOrd="0" presId="urn:microsoft.com/office/officeart/2008/layout/LinedList"/>
    <dgm:cxn modelId="{498FB723-4CB7-4D1D-BE23-DBB53D0787EE}" type="presParOf" srcId="{A0AF74B9-978D-4B71-A2D9-09A892AA741C}" destId="{C9497243-C046-4998-97C9-2B92809B5755}" srcOrd="6" destOrd="0" presId="urn:microsoft.com/office/officeart/2008/layout/LinedList"/>
    <dgm:cxn modelId="{E36A1043-6611-4927-800E-3CAE4E6C2737}" type="presParOf" srcId="{A0AF74B9-978D-4B71-A2D9-09A892AA741C}" destId="{56F769F0-14E7-4E88-98D4-3F1459C3962C}" srcOrd="7" destOrd="0" presId="urn:microsoft.com/office/officeart/2008/layout/LinedList"/>
    <dgm:cxn modelId="{7FB809AE-835D-42BF-8B2A-4FF51CEF1B77}" type="presParOf" srcId="{56F769F0-14E7-4E88-98D4-3F1459C3962C}" destId="{AC7867D1-1257-4EDA-B28E-963C48AB1404}" srcOrd="0" destOrd="0" presId="urn:microsoft.com/office/officeart/2008/layout/LinedList"/>
    <dgm:cxn modelId="{C1DE1D47-F6D1-4A76-A4C8-39656BAD8D60}" type="presParOf" srcId="{56F769F0-14E7-4E88-98D4-3F1459C3962C}" destId="{197DB2A2-4906-4E4A-855E-FA5D6326D9AC}" srcOrd="1" destOrd="0" presId="urn:microsoft.com/office/officeart/2008/layout/LinedList"/>
    <dgm:cxn modelId="{2B9037F4-5B08-4EB3-B929-C4994D18C3DF}" type="presParOf" srcId="{A0AF74B9-978D-4B71-A2D9-09A892AA741C}" destId="{64769A41-1C9A-4D91-8FF4-8378FEECBC6A}" srcOrd="8" destOrd="0" presId="urn:microsoft.com/office/officeart/2008/layout/LinedList"/>
    <dgm:cxn modelId="{AF59BA96-41D7-42A8-8729-4B249C9E68D5}" type="presParOf" srcId="{A0AF74B9-978D-4B71-A2D9-09A892AA741C}" destId="{FC165C26-6BDC-4BFC-AC04-99262BBA073F}" srcOrd="9" destOrd="0" presId="urn:microsoft.com/office/officeart/2008/layout/LinedList"/>
    <dgm:cxn modelId="{50146A4F-F4CA-43FD-BDF1-39A6B1B5C6A3}" type="presParOf" srcId="{FC165C26-6BDC-4BFC-AC04-99262BBA073F}" destId="{EC215678-8220-4D3F-AF0F-C54B90255952}" srcOrd="0" destOrd="0" presId="urn:microsoft.com/office/officeart/2008/layout/LinedList"/>
    <dgm:cxn modelId="{982A23B4-1C30-460B-8D10-534715FC71EA}" type="presParOf" srcId="{FC165C26-6BDC-4BFC-AC04-99262BBA073F}" destId="{2B4A3F4B-2EBF-4875-B194-836CD46D13C7}" srcOrd="1" destOrd="0" presId="urn:microsoft.com/office/officeart/2008/layout/LinedList"/>
    <dgm:cxn modelId="{2ECC1CDA-7D08-4C36-BA70-3BC936C4CAEE}" type="presParOf" srcId="{A0AF74B9-978D-4B71-A2D9-09A892AA741C}" destId="{AC5A14D7-A1CF-4D3A-8667-60744607F11E}" srcOrd="10" destOrd="0" presId="urn:microsoft.com/office/officeart/2008/layout/LinedList"/>
    <dgm:cxn modelId="{AE396871-DED1-461C-8698-45F41E225519}" type="presParOf" srcId="{A0AF74B9-978D-4B71-A2D9-09A892AA741C}" destId="{0AC1A614-4C53-4146-9BD7-F3E58274AD0A}" srcOrd="11" destOrd="0" presId="urn:microsoft.com/office/officeart/2008/layout/LinedList"/>
    <dgm:cxn modelId="{09248DD6-53C3-464E-9100-334CB86439DA}" type="presParOf" srcId="{0AC1A614-4C53-4146-9BD7-F3E58274AD0A}" destId="{3E879A22-773E-436E-A728-D66D59CC2684}" srcOrd="0" destOrd="0" presId="urn:microsoft.com/office/officeart/2008/layout/LinedList"/>
    <dgm:cxn modelId="{520AABAF-EF3A-4D2C-9F99-21669C1708E8}" type="presParOf" srcId="{0AC1A614-4C53-4146-9BD7-F3E58274AD0A}" destId="{74B46030-4565-4E12-96D6-9683DF6B4F7A}" srcOrd="1" destOrd="0" presId="urn:microsoft.com/office/officeart/2008/layout/LinedList"/>
    <dgm:cxn modelId="{D4D07DF4-0C5C-499F-811A-1E3DABE9783F}" type="presParOf" srcId="{A0AF74B9-978D-4B71-A2D9-09A892AA741C}" destId="{CA1CFBA8-5D0B-441B-9120-19223EB24C03}" srcOrd="12" destOrd="0" presId="urn:microsoft.com/office/officeart/2008/layout/LinedList"/>
    <dgm:cxn modelId="{5DD46840-2185-436C-BAC1-F555800F6FA3}" type="presParOf" srcId="{A0AF74B9-978D-4B71-A2D9-09A892AA741C}" destId="{0F345744-2B65-49F9-9C80-D0D4416FF12C}" srcOrd="13" destOrd="0" presId="urn:microsoft.com/office/officeart/2008/layout/LinedList"/>
    <dgm:cxn modelId="{77584992-4D00-4A14-AAC3-431D723D7A7C}" type="presParOf" srcId="{0F345744-2B65-49F9-9C80-D0D4416FF12C}" destId="{69CE2960-5EAA-42F9-876F-65910D404347}" srcOrd="0" destOrd="0" presId="urn:microsoft.com/office/officeart/2008/layout/LinedList"/>
    <dgm:cxn modelId="{547F5C66-6161-4FF7-A41A-68F9A945356B}" type="presParOf" srcId="{0F345744-2B65-49F9-9C80-D0D4416FF12C}" destId="{FE277835-8DA1-4F21-8441-74032EDA0A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CE75-ACBA-4387-AA34-04A525046900}">
      <dsp:nvSpPr>
        <dsp:cNvPr id="0" name=""/>
        <dsp:cNvSpPr/>
      </dsp:nvSpPr>
      <dsp:spPr>
        <a:xfrm>
          <a:off x="850597" y="3341"/>
          <a:ext cx="1633487" cy="8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ED II (2019)</a:t>
          </a:r>
        </a:p>
      </dsp:txBody>
      <dsp:txXfrm>
        <a:off x="874519" y="27263"/>
        <a:ext cx="1585643" cy="768899"/>
      </dsp:txXfrm>
    </dsp:sp>
    <dsp:sp modelId="{D4BE2DBE-7475-4103-8285-9EC592176B25}">
      <dsp:nvSpPr>
        <dsp:cNvPr id="0" name=""/>
        <dsp:cNvSpPr/>
      </dsp:nvSpPr>
      <dsp:spPr>
        <a:xfrm>
          <a:off x="1013945" y="820084"/>
          <a:ext cx="163348" cy="61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557"/>
              </a:lnTo>
              <a:lnTo>
                <a:pt x="163348" y="612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D2667-FC85-467C-ABDD-A95FCCF49AB3}">
      <dsp:nvSpPr>
        <dsp:cNvPr id="0" name=""/>
        <dsp:cNvSpPr/>
      </dsp:nvSpPr>
      <dsp:spPr>
        <a:xfrm>
          <a:off x="1177294" y="1024270"/>
          <a:ext cx="2004745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1058 </a:t>
          </a:r>
          <a:r>
            <a:rPr lang="tr-TR" sz="1500" kern="1200" dirty="0" err="1"/>
            <a:t>participants</a:t>
          </a:r>
          <a:endParaRPr lang="tr-TR" sz="1500" kern="1200" dirty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 740 </a:t>
          </a:r>
          <a:r>
            <a:rPr lang="tr-TR" sz="1500" kern="1200" dirty="0" err="1"/>
            <a:t>fully</a:t>
          </a:r>
          <a:r>
            <a:rPr lang="tr-TR" sz="1500" kern="1200" dirty="0"/>
            <a:t> </a:t>
          </a:r>
          <a:r>
            <a:rPr lang="tr-TR" sz="1500" kern="1200" dirty="0" err="1"/>
            <a:t>completed</a:t>
          </a:r>
          <a:r>
            <a:rPr lang="tr-TR" sz="1500" kern="1200" dirty="0"/>
            <a:t> </a:t>
          </a:r>
          <a:r>
            <a:rPr lang="tr-TR" sz="1500" kern="1200" dirty="0" err="1"/>
            <a:t>survey</a:t>
          </a:r>
          <a:endParaRPr lang="tr-TR" sz="1500" kern="1200" dirty="0"/>
        </a:p>
      </dsp:txBody>
      <dsp:txXfrm>
        <a:off x="1201216" y="1048192"/>
        <a:ext cx="1956901" cy="768899"/>
      </dsp:txXfrm>
    </dsp:sp>
    <dsp:sp modelId="{8A41C678-4093-4C3F-954B-B9F0ECCE9065}">
      <dsp:nvSpPr>
        <dsp:cNvPr id="0" name=""/>
        <dsp:cNvSpPr/>
      </dsp:nvSpPr>
      <dsp:spPr>
        <a:xfrm>
          <a:off x="1013945" y="820084"/>
          <a:ext cx="163348" cy="1633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487"/>
              </a:lnTo>
              <a:lnTo>
                <a:pt x="163348" y="1633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48A6D-7088-439E-9D9C-E1DBEF8EBF5B}">
      <dsp:nvSpPr>
        <dsp:cNvPr id="0" name=""/>
        <dsp:cNvSpPr/>
      </dsp:nvSpPr>
      <dsp:spPr>
        <a:xfrm>
          <a:off x="1177294" y="2045199"/>
          <a:ext cx="130678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48 </a:t>
          </a:r>
          <a:r>
            <a:rPr lang="tr-TR" sz="1500" kern="1200" dirty="0" err="1"/>
            <a:t>cities</a:t>
          </a:r>
          <a:endParaRPr lang="tr-TR" sz="1500" kern="1200" dirty="0"/>
        </a:p>
      </dsp:txBody>
      <dsp:txXfrm>
        <a:off x="1201216" y="2069121"/>
        <a:ext cx="1258945" cy="768899"/>
      </dsp:txXfrm>
    </dsp:sp>
    <dsp:sp modelId="{588F7078-03ED-4C10-8C60-EA5516C4678D}">
      <dsp:nvSpPr>
        <dsp:cNvPr id="0" name=""/>
        <dsp:cNvSpPr/>
      </dsp:nvSpPr>
      <dsp:spPr>
        <a:xfrm>
          <a:off x="1013945" y="820084"/>
          <a:ext cx="163348" cy="2654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416"/>
              </a:lnTo>
              <a:lnTo>
                <a:pt x="163348" y="2654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0DE5D-D1B5-41E5-A780-DCEFC450D789}">
      <dsp:nvSpPr>
        <dsp:cNvPr id="0" name=""/>
        <dsp:cNvSpPr/>
      </dsp:nvSpPr>
      <dsp:spPr>
        <a:xfrm>
          <a:off x="1177294" y="3066129"/>
          <a:ext cx="130678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15 </a:t>
          </a:r>
          <a:r>
            <a:rPr lang="tr-TR" sz="1500" kern="1200" dirty="0" err="1"/>
            <a:t>months</a:t>
          </a:r>
          <a:endParaRPr lang="tr-TR" sz="1500" kern="1200" dirty="0"/>
        </a:p>
      </dsp:txBody>
      <dsp:txXfrm>
        <a:off x="1201216" y="3090051"/>
        <a:ext cx="1258945" cy="768899"/>
      </dsp:txXfrm>
    </dsp:sp>
    <dsp:sp modelId="{8300D310-C269-4BA7-B55F-A3521569EC8D}">
      <dsp:nvSpPr>
        <dsp:cNvPr id="0" name=""/>
        <dsp:cNvSpPr/>
      </dsp:nvSpPr>
      <dsp:spPr>
        <a:xfrm>
          <a:off x="3263714" y="3341"/>
          <a:ext cx="1633487" cy="81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ED I (2017)</a:t>
          </a:r>
        </a:p>
      </dsp:txBody>
      <dsp:txXfrm>
        <a:off x="3287636" y="27263"/>
        <a:ext cx="1585643" cy="768899"/>
      </dsp:txXfrm>
    </dsp:sp>
    <dsp:sp modelId="{53AEFF80-9955-4F52-807D-7D0BF1CDDBF5}">
      <dsp:nvSpPr>
        <dsp:cNvPr id="0" name=""/>
        <dsp:cNvSpPr/>
      </dsp:nvSpPr>
      <dsp:spPr>
        <a:xfrm>
          <a:off x="3427063" y="820084"/>
          <a:ext cx="163348" cy="61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557"/>
              </a:lnTo>
              <a:lnTo>
                <a:pt x="163348" y="612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33B58-1012-41B9-88A4-C9077BBBE7B0}">
      <dsp:nvSpPr>
        <dsp:cNvPr id="0" name=""/>
        <dsp:cNvSpPr/>
      </dsp:nvSpPr>
      <dsp:spPr>
        <a:xfrm>
          <a:off x="3590412" y="1024270"/>
          <a:ext cx="1835503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490 </a:t>
          </a:r>
          <a:r>
            <a:rPr lang="tr-TR" sz="1500" kern="1200" dirty="0" err="1"/>
            <a:t>participants</a:t>
          </a:r>
          <a:endParaRPr lang="tr-TR" sz="1500" kern="1200" dirty="0"/>
        </a:p>
      </dsp:txBody>
      <dsp:txXfrm>
        <a:off x="3614334" y="1048192"/>
        <a:ext cx="1787659" cy="768899"/>
      </dsp:txXfrm>
    </dsp:sp>
    <dsp:sp modelId="{F751298D-A8BC-4B59-B6D7-4403951AC068}">
      <dsp:nvSpPr>
        <dsp:cNvPr id="0" name=""/>
        <dsp:cNvSpPr/>
      </dsp:nvSpPr>
      <dsp:spPr>
        <a:xfrm>
          <a:off x="3427063" y="820084"/>
          <a:ext cx="163348" cy="1633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487"/>
              </a:lnTo>
              <a:lnTo>
                <a:pt x="163348" y="1633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2EC96-843F-4FAA-8D7C-DC9561AC8A5A}">
      <dsp:nvSpPr>
        <dsp:cNvPr id="0" name=""/>
        <dsp:cNvSpPr/>
      </dsp:nvSpPr>
      <dsp:spPr>
        <a:xfrm>
          <a:off x="3590412" y="2045199"/>
          <a:ext cx="130678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36 </a:t>
          </a:r>
          <a:r>
            <a:rPr lang="tr-TR" sz="1500" kern="1200" dirty="0" err="1"/>
            <a:t>cities</a:t>
          </a:r>
          <a:endParaRPr lang="tr-TR" sz="1500" kern="1200" dirty="0"/>
        </a:p>
      </dsp:txBody>
      <dsp:txXfrm>
        <a:off x="3614334" y="2069121"/>
        <a:ext cx="1258945" cy="768899"/>
      </dsp:txXfrm>
    </dsp:sp>
    <dsp:sp modelId="{084C3FEB-10B5-46BB-867C-D4F1FFEDC8A1}">
      <dsp:nvSpPr>
        <dsp:cNvPr id="0" name=""/>
        <dsp:cNvSpPr/>
      </dsp:nvSpPr>
      <dsp:spPr>
        <a:xfrm>
          <a:off x="3427063" y="820084"/>
          <a:ext cx="163348" cy="2654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416"/>
              </a:lnTo>
              <a:lnTo>
                <a:pt x="163348" y="2654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A3131-2CF9-48F9-A9A2-03446C306991}">
      <dsp:nvSpPr>
        <dsp:cNvPr id="0" name=""/>
        <dsp:cNvSpPr/>
      </dsp:nvSpPr>
      <dsp:spPr>
        <a:xfrm>
          <a:off x="3590412" y="3066129"/>
          <a:ext cx="1306789" cy="816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8 </a:t>
          </a:r>
          <a:r>
            <a:rPr lang="tr-TR" sz="1500" kern="1200" dirty="0" err="1"/>
            <a:t>months</a:t>
          </a:r>
          <a:endParaRPr lang="tr-TR" sz="1500" kern="1200" dirty="0"/>
        </a:p>
      </dsp:txBody>
      <dsp:txXfrm>
        <a:off x="3614334" y="3090051"/>
        <a:ext cx="1258945" cy="768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20C55-BD9D-493F-BE8F-042FE94F941D}">
      <dsp:nvSpPr>
        <dsp:cNvPr id="0" name=""/>
        <dsp:cNvSpPr/>
      </dsp:nvSpPr>
      <dsp:spPr>
        <a:xfrm>
          <a:off x="0" y="0"/>
          <a:ext cx="6294268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/>
            <a:t>Higher Education is a strong tool for personal, social and economical empowerment and integration into the host country</a:t>
          </a:r>
        </a:p>
      </dsp:txBody>
      <dsp:txXfrm>
        <a:off x="61741" y="61741"/>
        <a:ext cx="6170786" cy="1141288"/>
      </dsp:txXfrm>
    </dsp:sp>
    <dsp:sp modelId="{2FBEC79A-9E93-41A9-9CB1-0F255BE89E4F}">
      <dsp:nvSpPr>
        <dsp:cNvPr id="0" name=""/>
        <dsp:cNvSpPr/>
      </dsp:nvSpPr>
      <dsp:spPr>
        <a:xfrm>
          <a:off x="0" y="1354945"/>
          <a:ext cx="6294268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/>
            <a:t>ED I and II research aims</a:t>
          </a:r>
        </a:p>
      </dsp:txBody>
      <dsp:txXfrm>
        <a:off x="61741" y="1416686"/>
        <a:ext cx="6170786" cy="1141288"/>
      </dsp:txXfrm>
    </dsp:sp>
    <dsp:sp modelId="{90C30D6D-B9D8-40EB-BE7B-B5BC32783961}">
      <dsp:nvSpPr>
        <dsp:cNvPr id="0" name=""/>
        <dsp:cNvSpPr/>
      </dsp:nvSpPr>
      <dsp:spPr>
        <a:xfrm>
          <a:off x="0" y="2619715"/>
          <a:ext cx="6294268" cy="199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4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/>
            <a:t>to </a:t>
          </a:r>
          <a:r>
            <a:rPr lang="tr-TR" sz="1800" kern="1200" dirty="0" err="1"/>
            <a:t>analyse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conditions</a:t>
          </a:r>
          <a:r>
            <a:rPr lang="tr-TR" sz="1800" kern="1200" dirty="0"/>
            <a:t>/</a:t>
          </a:r>
          <a:r>
            <a:rPr lang="tr-TR" sz="1800" kern="1200" dirty="0" err="1"/>
            <a:t>needs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challenges</a:t>
          </a:r>
          <a:r>
            <a:rPr lang="tr-TR" sz="1800" kern="1200" dirty="0"/>
            <a:t> of </a:t>
          </a:r>
          <a:r>
            <a:rPr lang="en-GB" sz="1800" kern="1200" dirty="0"/>
            <a:t>Syrian students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academics</a:t>
          </a:r>
          <a:r>
            <a:rPr lang="tr-TR" sz="1800" kern="1200" dirty="0"/>
            <a:t> in </a:t>
          </a:r>
          <a:r>
            <a:rPr lang="tr-TR" sz="1800" kern="1200" dirty="0" err="1"/>
            <a:t>Turkish</a:t>
          </a:r>
          <a:r>
            <a:rPr lang="tr-TR" sz="1800" kern="1200" dirty="0"/>
            <a:t> </a:t>
          </a:r>
          <a:r>
            <a:rPr lang="tr-TR" sz="1800" kern="1200" dirty="0" err="1"/>
            <a:t>higher</a:t>
          </a:r>
          <a:r>
            <a:rPr lang="tr-TR" sz="1800" kern="1200" dirty="0"/>
            <a:t> </a:t>
          </a:r>
          <a:r>
            <a:rPr lang="tr-TR" sz="1800" kern="1200" dirty="0" err="1"/>
            <a:t>education</a:t>
          </a:r>
          <a:r>
            <a:rPr lang="tr-TR" sz="1800" kern="1200" dirty="0"/>
            <a:t>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/>
            <a:t>to </a:t>
          </a:r>
          <a:r>
            <a:rPr lang="tr-TR" sz="1800" kern="1200" dirty="0" err="1"/>
            <a:t>investigate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ways</a:t>
          </a:r>
          <a:r>
            <a:rPr lang="tr-TR" sz="1800" kern="1200" dirty="0"/>
            <a:t> </a:t>
          </a:r>
          <a:r>
            <a:rPr lang="tr-TR" sz="1800" kern="1200" dirty="0" err="1"/>
            <a:t>they</a:t>
          </a:r>
          <a:r>
            <a:rPr lang="tr-TR" sz="1800" kern="1200" dirty="0"/>
            <a:t> can </a:t>
          </a:r>
          <a:r>
            <a:rPr lang="en-GB" sz="1800" kern="1200" dirty="0"/>
            <a:t>mediate between their community and Turkish society. 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/>
            <a:t>The main question of the research is </a:t>
          </a:r>
          <a:endParaRPr lang="tr-TR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/>
            <a:t>«</a:t>
          </a:r>
          <a:r>
            <a:rPr lang="en-GB" sz="1800" kern="1200" dirty="0"/>
            <a:t>how do the Syrian university students adapt to the Universities and integrate into society in Turkey</a:t>
          </a:r>
          <a:r>
            <a:rPr lang="tr-TR" sz="1800" kern="1200" dirty="0"/>
            <a:t>?»</a:t>
          </a:r>
        </a:p>
      </dsp:txBody>
      <dsp:txXfrm>
        <a:off x="0" y="2619715"/>
        <a:ext cx="6294268" cy="1999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1B42-3270-4E10-B4B9-AB68F8751304}">
      <dsp:nvSpPr>
        <dsp:cNvPr id="0" name=""/>
        <dsp:cNvSpPr/>
      </dsp:nvSpPr>
      <dsp:spPr>
        <a:xfrm>
          <a:off x="0" y="2379"/>
          <a:ext cx="8790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2BB62-B05B-4766-8815-8BA02E6A07B7}">
      <dsp:nvSpPr>
        <dsp:cNvPr id="0" name=""/>
        <dsp:cNvSpPr/>
      </dsp:nvSpPr>
      <dsp:spPr>
        <a:xfrm>
          <a:off x="0" y="2379"/>
          <a:ext cx="4428930" cy="486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/>
            <a:t>Turkey</a:t>
          </a:r>
          <a:r>
            <a:rPr lang="tr-TR" sz="2800" kern="1200" dirty="0"/>
            <a:t> is </a:t>
          </a:r>
          <a:r>
            <a:rPr lang="tr-TR" sz="2800" kern="1200" dirty="0" err="1"/>
            <a:t>hosting</a:t>
          </a:r>
          <a:r>
            <a:rPr lang="tr-TR" sz="2800" kern="1200" dirty="0"/>
            <a:t> </a:t>
          </a:r>
          <a:r>
            <a:rPr lang="tr-TR" sz="2800" kern="1200" dirty="0" err="1"/>
            <a:t>the</a:t>
          </a:r>
          <a:r>
            <a:rPr lang="tr-TR" sz="2800" kern="1200" dirty="0"/>
            <a:t> </a:t>
          </a:r>
          <a:r>
            <a:rPr lang="tr-TR" sz="2800" kern="1200" dirty="0" err="1"/>
            <a:t>largest</a:t>
          </a:r>
          <a:r>
            <a:rPr lang="tr-TR" sz="2800" kern="1200" dirty="0"/>
            <a:t> </a:t>
          </a:r>
          <a:r>
            <a:rPr lang="tr-TR" sz="2800" kern="1200" dirty="0" err="1"/>
            <a:t>numbers</a:t>
          </a:r>
          <a:r>
            <a:rPr lang="tr-TR" sz="2800" kern="1200" dirty="0"/>
            <a:t> of </a:t>
          </a:r>
          <a:r>
            <a:rPr lang="tr-TR" sz="2800" kern="1200" dirty="0" err="1"/>
            <a:t>refugees</a:t>
          </a:r>
          <a:r>
            <a:rPr lang="tr-TR" sz="2800" kern="1200" dirty="0"/>
            <a:t> in </a:t>
          </a:r>
          <a:r>
            <a:rPr lang="tr-TR" sz="2800" kern="1200" dirty="0" err="1"/>
            <a:t>the</a:t>
          </a:r>
          <a:r>
            <a:rPr lang="tr-TR" sz="2800" kern="1200" dirty="0"/>
            <a:t> </a:t>
          </a:r>
          <a:r>
            <a:rPr lang="tr-TR" sz="2800" kern="1200" dirty="0" err="1"/>
            <a:t>world</a:t>
          </a:r>
          <a:r>
            <a:rPr lang="tr-TR" sz="2800" kern="1200" dirty="0"/>
            <a:t> since 2014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4.1 </a:t>
          </a:r>
          <a:r>
            <a:rPr lang="tr-TR" sz="2800" kern="1200" dirty="0" err="1"/>
            <a:t>Million</a:t>
          </a:r>
          <a:r>
            <a:rPr lang="tr-TR" sz="2800" kern="1200" dirty="0"/>
            <a:t> (3.6 </a:t>
          </a:r>
          <a:r>
            <a:rPr lang="tr-TR" sz="2800" kern="1200" dirty="0" err="1"/>
            <a:t>million</a:t>
          </a:r>
          <a:r>
            <a:rPr lang="tr-TR" sz="2800" kern="1200" dirty="0"/>
            <a:t> </a:t>
          </a:r>
          <a:r>
            <a:rPr lang="tr-TR" sz="2800" kern="1200" dirty="0" err="1"/>
            <a:t>Syrians</a:t>
          </a:r>
          <a:r>
            <a:rPr lang="tr-TR" sz="2800" kern="1200" dirty="0"/>
            <a:t>)</a:t>
          </a:r>
          <a:endParaRPr lang="tr-TR" sz="4000" kern="1200" dirty="0"/>
        </a:p>
      </dsp:txBody>
      <dsp:txXfrm>
        <a:off x="0" y="2379"/>
        <a:ext cx="4428930" cy="4869165"/>
      </dsp:txXfrm>
    </dsp:sp>
    <dsp:sp modelId="{BCC522CB-8FCD-4EF1-850B-38E4E8FF5D07}">
      <dsp:nvSpPr>
        <dsp:cNvPr id="0" name=""/>
        <dsp:cNvSpPr/>
      </dsp:nvSpPr>
      <dsp:spPr>
        <a:xfrm>
          <a:off x="4510572" y="50643"/>
          <a:ext cx="4272602" cy="9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kern="1200" dirty="0" err="1"/>
            <a:t>Rapid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large</a:t>
          </a:r>
          <a:r>
            <a:rPr lang="tr-TR" sz="1800" kern="1200" dirty="0"/>
            <a:t> </a:t>
          </a:r>
          <a:r>
            <a:rPr lang="tr-TR" sz="1800" kern="1200" dirty="0" err="1"/>
            <a:t>numbers</a:t>
          </a:r>
          <a:r>
            <a:rPr lang="tr-TR" sz="1800" kern="1200" dirty="0"/>
            <a:t> of </a:t>
          </a:r>
          <a:r>
            <a:rPr lang="tr-TR" sz="1800" kern="1200" dirty="0" err="1"/>
            <a:t>influx</a:t>
          </a:r>
          <a:r>
            <a:rPr lang="tr-TR" sz="1800" kern="1200" dirty="0"/>
            <a:t>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kern="1200" dirty="0"/>
            <a:t>58 </a:t>
          </a:r>
          <a:r>
            <a:rPr lang="tr-TR" sz="1800" kern="1200" dirty="0" err="1"/>
            <a:t>thousand</a:t>
          </a:r>
          <a:r>
            <a:rPr lang="tr-TR" sz="1800" kern="1200" dirty="0"/>
            <a:t> in 2011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kern="1200" dirty="0"/>
            <a:t>4.1 </a:t>
          </a:r>
          <a:r>
            <a:rPr lang="tr-TR" sz="1800" kern="1200" dirty="0" err="1"/>
            <a:t>million</a:t>
          </a:r>
          <a:r>
            <a:rPr lang="tr-TR" sz="1800" kern="1200" dirty="0"/>
            <a:t> in 2019</a:t>
          </a:r>
        </a:p>
      </dsp:txBody>
      <dsp:txXfrm>
        <a:off x="4510572" y="50643"/>
        <a:ext cx="4272602" cy="965273"/>
      </dsp:txXfrm>
    </dsp:sp>
    <dsp:sp modelId="{9CFE4CE6-8B82-4598-8B49-BCBB153C6EB0}">
      <dsp:nvSpPr>
        <dsp:cNvPr id="0" name=""/>
        <dsp:cNvSpPr/>
      </dsp:nvSpPr>
      <dsp:spPr>
        <a:xfrm>
          <a:off x="4428930" y="1015917"/>
          <a:ext cx="435424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83BC9-8B4F-470B-A5C8-548F9132D05B}">
      <dsp:nvSpPr>
        <dsp:cNvPr id="0" name=""/>
        <dsp:cNvSpPr/>
      </dsp:nvSpPr>
      <dsp:spPr>
        <a:xfrm>
          <a:off x="4510572" y="1064181"/>
          <a:ext cx="4272602" cy="9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 err="1"/>
            <a:t>Very</a:t>
          </a:r>
          <a:r>
            <a:rPr lang="tr-TR" sz="2000" b="1" kern="1200" dirty="0"/>
            <a:t> </a:t>
          </a:r>
          <a:r>
            <a:rPr lang="tr-TR" sz="2000" b="1" kern="1200" dirty="0" err="1"/>
            <a:t>young</a:t>
          </a:r>
          <a:r>
            <a:rPr lang="tr-TR" sz="2000" b="1" kern="1200" dirty="0"/>
            <a:t> </a:t>
          </a:r>
          <a:r>
            <a:rPr lang="tr-TR" sz="2000" b="1" kern="1200" dirty="0" err="1"/>
            <a:t>age</a:t>
          </a:r>
          <a:r>
            <a:rPr lang="tr-TR" sz="2000" b="1" kern="1200" dirty="0"/>
            <a:t>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/>
            <a:t>778.044 </a:t>
          </a:r>
          <a:r>
            <a:rPr lang="tr-TR" sz="2000" b="1" kern="1200" dirty="0" err="1"/>
            <a:t>between</a:t>
          </a:r>
          <a:r>
            <a:rPr lang="tr-TR" sz="2000" b="1" kern="1200" dirty="0"/>
            <a:t> 15-24 </a:t>
          </a:r>
          <a:r>
            <a:rPr lang="tr-TR" sz="2000" b="1" kern="1200" dirty="0" err="1"/>
            <a:t>age</a:t>
          </a:r>
          <a:r>
            <a:rPr lang="tr-TR" sz="2000" b="1" kern="1200" dirty="0"/>
            <a:t> </a:t>
          </a:r>
          <a:r>
            <a:rPr lang="tr-TR" sz="2000" b="1" kern="1200" dirty="0" err="1"/>
            <a:t>group</a:t>
          </a:r>
          <a:endParaRPr lang="tr-TR" sz="2000" b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/>
            <a:t>1.234.000 </a:t>
          </a:r>
          <a:r>
            <a:rPr lang="tr-TR" sz="2000" b="1" kern="1200" dirty="0" err="1"/>
            <a:t>between</a:t>
          </a:r>
          <a:r>
            <a:rPr lang="tr-TR" sz="2000" b="1" kern="1200" dirty="0"/>
            <a:t> 5-17 </a:t>
          </a:r>
          <a:r>
            <a:rPr lang="tr-TR" sz="2000" b="1" kern="1200" dirty="0" err="1"/>
            <a:t>age</a:t>
          </a:r>
          <a:r>
            <a:rPr lang="tr-TR" sz="2000" b="1" kern="1200" dirty="0"/>
            <a:t> </a:t>
          </a:r>
          <a:r>
            <a:rPr lang="tr-TR" sz="2000" b="1" kern="1200" dirty="0" err="1"/>
            <a:t>group</a:t>
          </a:r>
          <a:endParaRPr lang="tr-TR" sz="2000" b="1" kern="1200" dirty="0"/>
        </a:p>
      </dsp:txBody>
      <dsp:txXfrm>
        <a:off x="4510572" y="1064181"/>
        <a:ext cx="4272602" cy="965273"/>
      </dsp:txXfrm>
    </dsp:sp>
    <dsp:sp modelId="{69302CE8-C3E2-43DB-8ECA-EC42B5CEA2BF}">
      <dsp:nvSpPr>
        <dsp:cNvPr id="0" name=""/>
        <dsp:cNvSpPr/>
      </dsp:nvSpPr>
      <dsp:spPr>
        <a:xfrm>
          <a:off x="4428930" y="2029455"/>
          <a:ext cx="435424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6C6F4-228A-4152-9ED9-86886345810D}">
      <dsp:nvSpPr>
        <dsp:cNvPr id="0" name=""/>
        <dsp:cNvSpPr/>
      </dsp:nvSpPr>
      <dsp:spPr>
        <a:xfrm>
          <a:off x="4510572" y="2077718"/>
          <a:ext cx="4272602" cy="713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000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err="1"/>
            <a:t>Education</a:t>
          </a:r>
          <a:r>
            <a:rPr lang="tr-TR" sz="2000" kern="1200" dirty="0"/>
            <a:t> </a:t>
          </a:r>
          <a:r>
            <a:rPr lang="tr-TR" sz="2000" kern="1200" dirty="0" err="1"/>
            <a:t>level</a:t>
          </a:r>
          <a:r>
            <a:rPr lang="tr-TR" sz="2000" kern="1200" dirty="0"/>
            <a:t> is </a:t>
          </a:r>
          <a:r>
            <a:rPr lang="tr-TR" sz="2000" kern="1200" dirty="0" err="1"/>
            <a:t>low</a:t>
          </a:r>
          <a:r>
            <a:rPr lang="tr-TR" sz="2000" kern="1200" dirty="0"/>
            <a:t> (</a:t>
          </a:r>
          <a:r>
            <a:rPr lang="tr-TR" sz="2000" kern="1200" dirty="0" err="1"/>
            <a:t>see</a:t>
          </a:r>
          <a:r>
            <a:rPr lang="tr-TR" sz="2000" kern="1200" dirty="0"/>
            <a:t> </a:t>
          </a:r>
          <a:r>
            <a:rPr lang="tr-TR" sz="2000" kern="1200" dirty="0" err="1"/>
            <a:t>table</a:t>
          </a:r>
          <a:r>
            <a:rPr lang="tr-TR" sz="2000" kern="1200" dirty="0"/>
            <a:t> 1)</a:t>
          </a:r>
        </a:p>
      </dsp:txBody>
      <dsp:txXfrm>
        <a:off x="4510572" y="2077718"/>
        <a:ext cx="4272602" cy="713588"/>
      </dsp:txXfrm>
    </dsp:sp>
    <dsp:sp modelId="{5CB5C714-E6CE-4E73-A45A-08DA54A277CA}">
      <dsp:nvSpPr>
        <dsp:cNvPr id="0" name=""/>
        <dsp:cNvSpPr/>
      </dsp:nvSpPr>
      <dsp:spPr>
        <a:xfrm>
          <a:off x="4428930" y="2791307"/>
          <a:ext cx="435424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91EB9-F82C-4B05-82FB-12BD5C0B1DC8}">
      <dsp:nvSpPr>
        <dsp:cNvPr id="0" name=""/>
        <dsp:cNvSpPr/>
      </dsp:nvSpPr>
      <dsp:spPr>
        <a:xfrm>
          <a:off x="4510572" y="2839571"/>
          <a:ext cx="4272602" cy="9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err="1"/>
            <a:t>Birth</a:t>
          </a:r>
          <a:r>
            <a:rPr lang="tr-TR" sz="2000" kern="1200" dirty="0"/>
            <a:t> rate is </a:t>
          </a:r>
          <a:r>
            <a:rPr lang="tr-TR" sz="2000" kern="1200" dirty="0" err="1"/>
            <a:t>high</a:t>
          </a:r>
          <a:r>
            <a:rPr lang="tr-TR" sz="2000" kern="1200" dirty="0"/>
            <a:t>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/>
            <a:t>385.000 </a:t>
          </a:r>
          <a:r>
            <a:rPr lang="tr-TR" sz="2000" kern="1200" dirty="0" err="1"/>
            <a:t>new</a:t>
          </a:r>
          <a:r>
            <a:rPr lang="tr-TR" sz="2000" kern="1200" dirty="0"/>
            <a:t> </a:t>
          </a:r>
          <a:r>
            <a:rPr lang="tr-TR" sz="2000" kern="1200" dirty="0" err="1"/>
            <a:t>born</a:t>
          </a:r>
          <a:r>
            <a:rPr lang="tr-TR" sz="2000" kern="1200" dirty="0"/>
            <a:t> in </a:t>
          </a:r>
          <a:r>
            <a:rPr lang="tr-TR" sz="2000" kern="1200" dirty="0" err="1"/>
            <a:t>Turkey</a:t>
          </a:r>
          <a:r>
            <a:rPr lang="tr-TR" sz="2000" kern="1200" dirty="0"/>
            <a:t> since 2011</a:t>
          </a:r>
        </a:p>
      </dsp:txBody>
      <dsp:txXfrm>
        <a:off x="4510572" y="2839571"/>
        <a:ext cx="4272602" cy="965273"/>
      </dsp:txXfrm>
    </dsp:sp>
    <dsp:sp modelId="{E1782998-FC4C-4961-86AF-544A53DB256F}">
      <dsp:nvSpPr>
        <dsp:cNvPr id="0" name=""/>
        <dsp:cNvSpPr/>
      </dsp:nvSpPr>
      <dsp:spPr>
        <a:xfrm>
          <a:off x="4428930" y="3804845"/>
          <a:ext cx="435424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11D52-7C8C-48AC-86B8-D24002048BDB}">
      <dsp:nvSpPr>
        <dsp:cNvPr id="0" name=""/>
        <dsp:cNvSpPr/>
      </dsp:nvSpPr>
      <dsp:spPr>
        <a:xfrm>
          <a:off x="4510572" y="3853108"/>
          <a:ext cx="4272602" cy="9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kern="1200" dirty="0"/>
            <a:t>Legal </a:t>
          </a:r>
          <a:r>
            <a:rPr lang="tr-TR" sz="1800" kern="1200" dirty="0" err="1"/>
            <a:t>status</a:t>
          </a:r>
          <a:r>
            <a:rPr lang="tr-TR" sz="1800" kern="1200" dirty="0"/>
            <a:t> is  «</a:t>
          </a:r>
          <a:r>
            <a:rPr lang="tr-TR" sz="1800" kern="1200" dirty="0" err="1"/>
            <a:t>temporary</a:t>
          </a:r>
          <a:r>
            <a:rPr lang="tr-TR" sz="1800" kern="1200" dirty="0"/>
            <a:t> </a:t>
          </a:r>
          <a:r>
            <a:rPr lang="tr-TR" sz="1800" kern="1200" dirty="0" err="1"/>
            <a:t>protection</a:t>
          </a:r>
          <a:r>
            <a:rPr lang="tr-TR" sz="1800" kern="1200" dirty="0"/>
            <a:t>» </a:t>
          </a:r>
        </a:p>
      </dsp:txBody>
      <dsp:txXfrm>
        <a:off x="4510572" y="3853108"/>
        <a:ext cx="4272602" cy="965273"/>
      </dsp:txXfrm>
    </dsp:sp>
    <dsp:sp modelId="{2A95E227-E55F-4431-BF58-32EC4D6CF93B}">
      <dsp:nvSpPr>
        <dsp:cNvPr id="0" name=""/>
        <dsp:cNvSpPr/>
      </dsp:nvSpPr>
      <dsp:spPr>
        <a:xfrm>
          <a:off x="4428930" y="4818382"/>
          <a:ext cx="435424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A3798-9A5D-4332-8EC3-E3A18E6CAE54}">
      <dsp:nvSpPr>
        <dsp:cNvPr id="0" name=""/>
        <dsp:cNvSpPr/>
      </dsp:nvSpPr>
      <dsp:spPr>
        <a:xfrm>
          <a:off x="0" y="72371"/>
          <a:ext cx="85709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CoHE is the responsible body to plan and supervise HE.</a:t>
          </a:r>
          <a:endParaRPr lang="en-GB" sz="2100" kern="1200"/>
        </a:p>
      </dsp:txBody>
      <dsp:txXfrm>
        <a:off x="24588" y="96959"/>
        <a:ext cx="8521795" cy="454509"/>
      </dsp:txXfrm>
    </dsp:sp>
    <dsp:sp modelId="{32B8E3B3-DDFC-4227-8DD9-281EDC0A39DB}">
      <dsp:nvSpPr>
        <dsp:cNvPr id="0" name=""/>
        <dsp:cNvSpPr/>
      </dsp:nvSpPr>
      <dsp:spPr>
        <a:xfrm>
          <a:off x="0" y="636536"/>
          <a:ext cx="85709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Number of students: 7.560.371 (2017-2018)</a:t>
          </a:r>
          <a:endParaRPr lang="en-GB" sz="2100" kern="1200"/>
        </a:p>
      </dsp:txBody>
      <dsp:txXfrm>
        <a:off x="24588" y="661124"/>
        <a:ext cx="8521795" cy="454509"/>
      </dsp:txXfrm>
    </dsp:sp>
    <dsp:sp modelId="{18491AAC-1F67-4D64-B9B3-188342DAA15F}">
      <dsp:nvSpPr>
        <dsp:cNvPr id="0" name=""/>
        <dsp:cNvSpPr/>
      </dsp:nvSpPr>
      <dsp:spPr>
        <a:xfrm>
          <a:off x="0" y="1200701"/>
          <a:ext cx="85709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Access to HE: </a:t>
          </a:r>
          <a:endParaRPr lang="en-GB" sz="2100" kern="1200"/>
        </a:p>
      </dsp:txBody>
      <dsp:txXfrm>
        <a:off x="24588" y="1225289"/>
        <a:ext cx="8521795" cy="454509"/>
      </dsp:txXfrm>
    </dsp:sp>
    <dsp:sp modelId="{C3FF7E14-1935-4238-B344-77093E13B06A}">
      <dsp:nvSpPr>
        <dsp:cNvPr id="0" name=""/>
        <dsp:cNvSpPr/>
      </dsp:nvSpPr>
      <dsp:spPr>
        <a:xfrm>
          <a:off x="0" y="1704386"/>
          <a:ext cx="8570971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2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600" kern="1200"/>
            <a:t>Turkish citizens: highly competitive nationwide selection exam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600" kern="1200"/>
            <a:t>2.381.412 students took the exam 857.240 (36 %) were placed (CoHE, 2019)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600" kern="1200"/>
            <a:t>International students: individual HEIs according to guidelines and YÖS exam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600" kern="1200" dirty="0" err="1"/>
            <a:t>Refugees</a:t>
          </a:r>
          <a:r>
            <a:rPr lang="tr-TR" sz="1600" kern="1200" dirty="0"/>
            <a:t>: </a:t>
          </a:r>
          <a:r>
            <a:rPr lang="tr-TR" sz="1600" kern="1200" dirty="0" err="1"/>
            <a:t>different</a:t>
          </a:r>
          <a:r>
            <a:rPr lang="tr-TR" sz="1600" kern="1200" dirty="0"/>
            <a:t> </a:t>
          </a:r>
          <a:r>
            <a:rPr lang="tr-TR" sz="1600" kern="1200" dirty="0" err="1"/>
            <a:t>tracks</a:t>
          </a:r>
          <a:r>
            <a:rPr lang="tr-TR" sz="1600" kern="1200" dirty="0"/>
            <a:t> </a:t>
          </a:r>
          <a:endParaRPr lang="en-GB" sz="1600" kern="1200" dirty="0"/>
        </a:p>
      </dsp:txBody>
      <dsp:txXfrm>
        <a:off x="0" y="1704386"/>
        <a:ext cx="8570971" cy="1108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33EEE-8819-4E90-85B1-BD76BA58AA4A}">
      <dsp:nvSpPr>
        <dsp:cNvPr id="0" name=""/>
        <dsp:cNvSpPr/>
      </dsp:nvSpPr>
      <dsp:spPr>
        <a:xfrm>
          <a:off x="0" y="485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D1FA5-301B-4242-82DC-8FF2725BFC68}">
      <dsp:nvSpPr>
        <dsp:cNvPr id="0" name=""/>
        <dsp:cNvSpPr/>
      </dsp:nvSpPr>
      <dsp:spPr>
        <a:xfrm>
          <a:off x="0" y="485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Basic Demographics, educational background</a:t>
          </a:r>
          <a:endParaRPr lang="tr-TR" sz="1600" kern="1200" dirty="0"/>
        </a:p>
      </dsp:txBody>
      <dsp:txXfrm>
        <a:off x="0" y="485"/>
        <a:ext cx="7789652" cy="568032"/>
      </dsp:txXfrm>
    </dsp:sp>
    <dsp:sp modelId="{A18B836B-09F9-4F8B-B87E-4EC91F2D19BC}">
      <dsp:nvSpPr>
        <dsp:cNvPr id="0" name=""/>
        <dsp:cNvSpPr/>
      </dsp:nvSpPr>
      <dsp:spPr>
        <a:xfrm>
          <a:off x="0" y="568517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03B24-82AD-49DE-8E0E-5E608B0C70FC}">
      <dsp:nvSpPr>
        <dsp:cNvPr id="0" name=""/>
        <dsp:cNvSpPr/>
      </dsp:nvSpPr>
      <dsp:spPr>
        <a:xfrm>
          <a:off x="0" y="568517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Immigration Background: Support Network, Diaspora, Duration of Stay, Secondary Education</a:t>
          </a:r>
          <a:endParaRPr lang="tr-TR" sz="1600" kern="1200" dirty="0"/>
        </a:p>
      </dsp:txBody>
      <dsp:txXfrm>
        <a:off x="0" y="568517"/>
        <a:ext cx="7789652" cy="568032"/>
      </dsp:txXfrm>
    </dsp:sp>
    <dsp:sp modelId="{5F89CEB7-986D-422F-B07E-8CB2C9524BC6}">
      <dsp:nvSpPr>
        <dsp:cNvPr id="0" name=""/>
        <dsp:cNvSpPr/>
      </dsp:nvSpPr>
      <dsp:spPr>
        <a:xfrm>
          <a:off x="0" y="1136549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A520-DE5B-49A8-86C0-581033ACC5D9}">
      <dsp:nvSpPr>
        <dsp:cNvPr id="0" name=""/>
        <dsp:cNvSpPr/>
      </dsp:nvSpPr>
      <dsp:spPr>
        <a:xfrm>
          <a:off x="0" y="1136549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Satisfaction with different aspects of education in Turkey</a:t>
          </a:r>
          <a:endParaRPr lang="tr-TR" sz="1600" kern="1200"/>
        </a:p>
      </dsp:txBody>
      <dsp:txXfrm>
        <a:off x="0" y="1136549"/>
        <a:ext cx="7789652" cy="568032"/>
      </dsp:txXfrm>
    </dsp:sp>
    <dsp:sp modelId="{C9497243-C046-4998-97C9-2B92809B5755}">
      <dsp:nvSpPr>
        <dsp:cNvPr id="0" name=""/>
        <dsp:cNvSpPr/>
      </dsp:nvSpPr>
      <dsp:spPr>
        <a:xfrm>
          <a:off x="0" y="1704581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867D1-1257-4EDA-B28E-963C48AB1404}">
      <dsp:nvSpPr>
        <dsp:cNvPr id="0" name=""/>
        <dsp:cNvSpPr/>
      </dsp:nvSpPr>
      <dsp:spPr>
        <a:xfrm>
          <a:off x="0" y="1704581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Vulnerabilities: Trauma, Housing, Income </a:t>
          </a:r>
          <a:endParaRPr lang="tr-TR" sz="1600" kern="1200"/>
        </a:p>
      </dsp:txBody>
      <dsp:txXfrm>
        <a:off x="0" y="1704581"/>
        <a:ext cx="7789652" cy="568032"/>
      </dsp:txXfrm>
    </dsp:sp>
    <dsp:sp modelId="{64769A41-1C9A-4D91-8FF4-8378FEECBC6A}">
      <dsp:nvSpPr>
        <dsp:cNvPr id="0" name=""/>
        <dsp:cNvSpPr/>
      </dsp:nvSpPr>
      <dsp:spPr>
        <a:xfrm>
          <a:off x="0" y="2272614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15678-8220-4D3F-AF0F-C54B90255952}">
      <dsp:nvSpPr>
        <dsp:cNvPr id="0" name=""/>
        <dsp:cNvSpPr/>
      </dsp:nvSpPr>
      <dsp:spPr>
        <a:xfrm>
          <a:off x="0" y="2272614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Livelihoods: Scholarships/Work</a:t>
          </a:r>
          <a:endParaRPr lang="tr-TR" sz="1600" kern="1200"/>
        </a:p>
      </dsp:txBody>
      <dsp:txXfrm>
        <a:off x="0" y="2272614"/>
        <a:ext cx="7789652" cy="568032"/>
      </dsp:txXfrm>
    </dsp:sp>
    <dsp:sp modelId="{AC5A14D7-A1CF-4D3A-8667-60744607F11E}">
      <dsp:nvSpPr>
        <dsp:cNvPr id="0" name=""/>
        <dsp:cNvSpPr/>
      </dsp:nvSpPr>
      <dsp:spPr>
        <a:xfrm>
          <a:off x="0" y="2840646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79A22-773E-436E-A728-D66D59CC2684}">
      <dsp:nvSpPr>
        <dsp:cNvPr id="0" name=""/>
        <dsp:cNvSpPr/>
      </dsp:nvSpPr>
      <dsp:spPr>
        <a:xfrm>
          <a:off x="0" y="2840646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Economic Integration Attitudes/Future Prospects</a:t>
          </a:r>
          <a:endParaRPr lang="tr-TR" sz="1600" kern="1200"/>
        </a:p>
      </dsp:txBody>
      <dsp:txXfrm>
        <a:off x="0" y="2840646"/>
        <a:ext cx="7789652" cy="568032"/>
      </dsp:txXfrm>
    </dsp:sp>
    <dsp:sp modelId="{CA1CFBA8-5D0B-441B-9120-19223EB24C03}">
      <dsp:nvSpPr>
        <dsp:cNvPr id="0" name=""/>
        <dsp:cNvSpPr/>
      </dsp:nvSpPr>
      <dsp:spPr>
        <a:xfrm>
          <a:off x="0" y="3408678"/>
          <a:ext cx="7789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E2960-5EAA-42F9-876F-65910D404347}">
      <dsp:nvSpPr>
        <dsp:cNvPr id="0" name=""/>
        <dsp:cNvSpPr/>
      </dsp:nvSpPr>
      <dsp:spPr>
        <a:xfrm>
          <a:off x="0" y="3408678"/>
          <a:ext cx="7789652" cy="56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Social Integration Attitudes: Prejudice, Social Distance, Institutional trust </a:t>
          </a:r>
          <a:endParaRPr lang="tr-TR" sz="1600" kern="1200" dirty="0"/>
        </a:p>
      </dsp:txBody>
      <dsp:txXfrm>
        <a:off x="0" y="3408678"/>
        <a:ext cx="7789652" cy="568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0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8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7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4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6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5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1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2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64E0-4477-44BA-B1B1-E87800D7C9E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6611-2ED8-4F41-814B-22538928E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r="25428"/>
          <a:stretch/>
        </p:blipFill>
        <p:spPr>
          <a:xfrm>
            <a:off x="241099" y="1890944"/>
            <a:ext cx="4213183" cy="2982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40" r="2293" b="56494"/>
          <a:stretch/>
        </p:blipFill>
        <p:spPr>
          <a:xfrm>
            <a:off x="4542108" y="2267981"/>
            <a:ext cx="4528979" cy="3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47" y="1546413"/>
            <a:ext cx="6669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tr-TR" sz="24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409403"/>
              </p:ext>
            </p:extLst>
          </p:nvPr>
        </p:nvGraphicFramePr>
        <p:xfrm>
          <a:off x="932154" y="1839795"/>
          <a:ext cx="7721191" cy="368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11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962815668"/>
              </p:ext>
            </p:extLst>
          </p:nvPr>
        </p:nvGraphicFramePr>
        <p:xfrm>
          <a:off x="914400" y="1748902"/>
          <a:ext cx="7789652" cy="397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nvan 6"/>
          <p:cNvSpPr>
            <a:spLocks noGrp="1"/>
          </p:cNvSpPr>
          <p:nvPr>
            <p:ph type="title" idx="4294967295"/>
          </p:nvPr>
        </p:nvSpPr>
        <p:spPr>
          <a:xfrm>
            <a:off x="221942" y="106532"/>
            <a:ext cx="2467992" cy="89664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r-TR" sz="2800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tr-TR" sz="2800" dirty="0">
                <a:latin typeface="Calibri" charset="0"/>
                <a:ea typeface="Calibri" charset="0"/>
                <a:cs typeface="Times New Roman" charset="0"/>
              </a:rPr>
            </a:b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Outline </a:t>
            </a:r>
            <a:r>
              <a:rPr lang="tr-TR" sz="2800" dirty="0">
                <a:latin typeface="Calibri" charset="0"/>
                <a:ea typeface="Calibri" charset="0"/>
                <a:cs typeface="Times New Roman" charset="0"/>
              </a:rPr>
              <a:t>o</a:t>
            </a: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f </a:t>
            </a:r>
            <a:r>
              <a:rPr lang="tr-TR" sz="2800" dirty="0">
                <a:latin typeface="Calibri" charset="0"/>
                <a:ea typeface="Calibri" charset="0"/>
                <a:cs typeface="Times New Roman" charset="0"/>
              </a:rPr>
              <a:t>t</a:t>
            </a: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>he </a:t>
            </a:r>
            <a:r>
              <a:rPr lang="tr-TR" sz="2800" dirty="0" err="1">
                <a:latin typeface="Calibri" charset="0"/>
                <a:ea typeface="Calibri" charset="0"/>
                <a:cs typeface="Times New Roman" charset="0"/>
              </a:rPr>
              <a:t>Survey</a:t>
            </a:r>
            <a:r>
              <a:rPr lang="en-US" sz="2800" dirty="0"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2800" dirty="0">
                <a:latin typeface="Calibri" charset="0"/>
                <a:ea typeface="Calibri" charset="0"/>
                <a:cs typeface="Times New Roman" charset="0"/>
              </a:rPr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3509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30712" y="1895617"/>
            <a:ext cx="8274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Syrian</a:t>
            </a:r>
            <a:r>
              <a:rPr lang="tr-TR" sz="2400" b="1" dirty="0"/>
              <a:t> </a:t>
            </a:r>
            <a:r>
              <a:rPr lang="tr-TR" sz="2400" b="1" dirty="0" err="1"/>
              <a:t>Student</a:t>
            </a:r>
            <a:r>
              <a:rPr lang="tr-TR" sz="2400" b="1" dirty="0"/>
              <a:t> </a:t>
            </a:r>
            <a:r>
              <a:rPr lang="tr-TR" sz="2400" b="1" dirty="0" err="1"/>
              <a:t>Numbers</a:t>
            </a:r>
            <a:r>
              <a:rPr lang="tr-TR" sz="2400" b="1" dirty="0"/>
              <a:t> in </a:t>
            </a:r>
            <a:r>
              <a:rPr lang="tr-TR" sz="2400" b="1" dirty="0" err="1"/>
              <a:t>Universities</a:t>
            </a:r>
            <a:endParaRPr lang="tr-TR" sz="2400" b="1" dirty="0"/>
          </a:p>
          <a:p>
            <a:pPr algn="ctr"/>
            <a:endParaRPr lang="tr-T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42627"/>
              </p:ext>
            </p:extLst>
          </p:nvPr>
        </p:nvGraphicFramePr>
        <p:xfrm>
          <a:off x="434901" y="2430964"/>
          <a:ext cx="8274204" cy="3211554"/>
        </p:xfrm>
        <a:graphic>
          <a:graphicData uri="http://schemas.openxmlformats.org/drawingml/2006/table">
            <a:tbl>
              <a:tblPr/>
              <a:tblGrid>
                <a:gridCol w="442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7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8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8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10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ERKEK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KADIN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TOPLAM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HARRAN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ŞANLIURFA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GAZİANTEP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GAZİANTEP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KARABÜK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KARABÜK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KAHRAMANMARAŞ SÜTÇÜ İMAM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K.MARAŞ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MERSİN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MERSİN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SİİRT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SİİRT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MARDİN ARTUKLU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MARDİN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ÇUKUROVA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ADANA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FIRAT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ELAZIĞ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ANADOLU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ESKİŞEHİR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ALTINBAŞ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VAKIF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BURSA ULUDAĞ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BURSA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BAHÇEŞEHİR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VAKIF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0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FIRAT ÜNİVERSİTESİ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ELAZIĞ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36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85682"/>
              </p:ext>
            </p:extLst>
          </p:nvPr>
        </p:nvGraphicFramePr>
        <p:xfrm>
          <a:off x="1473693" y="2231893"/>
          <a:ext cx="7041658" cy="3310469"/>
        </p:xfrm>
        <a:graphic>
          <a:graphicData uri="http://schemas.openxmlformats.org/drawingml/2006/table">
            <a:tbl>
              <a:tblPr/>
              <a:tblGrid>
                <a:gridCol w="504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8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6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2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2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586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İL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ERKEK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KADIN 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TOPLAM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5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KASTAMONU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KASTAMONU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ANADOLU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ESKİŞEHİR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 AYDIN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VAKIF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252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306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ONDOKUZ MAYIS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SAMSUN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247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BURSA ULUDAĞ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BURSA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244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SAKARYA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SAKARYA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ERCİYES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KAYSERİ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KARABÜK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KARABÜK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İSTANBUL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NECMETTİN ERBAKAN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KONYA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KOCAELİ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KOCAELİ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703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ANKARA YILDIRIM BEYAZIT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ANKARA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SELÇUK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KONYA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ESKİŞEHİR OSMANGAZİ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ESKİŞEHİR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58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2440" marR="12440" marT="1244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KARADENİZ TEKNİK ÜNİVERSİTESİ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DEVLET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TRABZON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L="12440" marR="12440" marT="1244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319" y="1770228"/>
            <a:ext cx="806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Afgan</a:t>
            </a:r>
            <a:r>
              <a:rPr lang="en-US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in </a:t>
            </a:r>
            <a:r>
              <a:rPr lang="tr-TR" sz="2400" dirty="0" err="1"/>
              <a:t>Turkish</a:t>
            </a:r>
            <a:r>
              <a:rPr lang="tr-TR" sz="2400" dirty="0"/>
              <a:t> </a:t>
            </a:r>
            <a:r>
              <a:rPr lang="tr-TR" sz="2400" dirty="0" err="1"/>
              <a:t>Universities</a:t>
            </a:r>
            <a:r>
              <a:rPr lang="tr-TR" sz="2400" dirty="0"/>
              <a:t> (Total </a:t>
            </a:r>
            <a:r>
              <a:rPr lang="en-US" sz="2400" dirty="0"/>
              <a:t>6804)</a:t>
            </a:r>
          </a:p>
        </p:txBody>
      </p:sp>
    </p:spTree>
    <p:extLst>
      <p:ext uri="{BB962C8B-B14F-4D97-AF65-F5344CB8AC3E}">
        <p14:creationId xmlns:p14="http://schemas.microsoft.com/office/powerpoint/2010/main" val="108214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97712" y="2196790"/>
            <a:ext cx="2317897" cy="30779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b="1" dirty="0"/>
              <a:t>YTB SCHOLARSHIP FOR SYRIAN STUDENTS </a:t>
            </a:r>
            <a:endParaRPr lang="en-US" b="1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720898" y="2196790"/>
          <a:ext cx="6222381" cy="3077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59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95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Type of Degree 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TURKEY </a:t>
                      </a:r>
                      <a:r>
                        <a:rPr lang="tr-TR" sz="1800" dirty="0" err="1">
                          <a:effectLst/>
                        </a:rPr>
                        <a:t>Sc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DAFI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EU  (HESP)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HOPES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TOTAL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2704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5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Associate's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Degree</a:t>
                      </a:r>
                      <a:r>
                        <a:rPr lang="tr-TR" sz="1800" dirty="0">
                          <a:effectLst/>
                        </a:rPr>
                        <a:t> (AA)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95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Bachelor's Degree (BA)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2278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9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Master’s Degree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Doctorate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0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509" y="2140341"/>
            <a:ext cx="5458691" cy="6301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ANKET ÇALIŞMASI</a:t>
            </a:r>
          </a:p>
          <a:p>
            <a:pPr algn="ctr"/>
            <a:r>
              <a:rPr lang="en-US" b="1" dirty="0" smtClean="0"/>
              <a:t>CONDUCTED SURVEY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32509" y="2872509"/>
            <a:ext cx="5458691" cy="24596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914400">
              <a:buFontTx/>
              <a:buChar char="-"/>
            </a:pPr>
            <a:r>
              <a:rPr lang="en-US" sz="1600" b="1" dirty="0" smtClean="0"/>
              <a:t>1</a:t>
            </a:r>
            <a:r>
              <a:rPr lang="tr-TR" sz="1600" b="1" dirty="0" smtClean="0"/>
              <a:t>.</a:t>
            </a:r>
            <a:r>
              <a:rPr lang="en-US" sz="1600" b="1" dirty="0" smtClean="0"/>
              <a:t>045 </a:t>
            </a:r>
            <a:r>
              <a:rPr lang="tr-TR" sz="1600" b="1" dirty="0" smtClean="0"/>
              <a:t>KATILIMCI / </a:t>
            </a:r>
            <a:r>
              <a:rPr lang="en-US" sz="1600" b="1" dirty="0" smtClean="0"/>
              <a:t>PARTICIPANTS</a:t>
            </a:r>
          </a:p>
          <a:p>
            <a:pPr marL="285750" lvl="0" indent="-285750" defTabSz="914400">
              <a:buFontTx/>
              <a:buChar char="-"/>
            </a:pPr>
            <a:r>
              <a:rPr lang="tr-TR" sz="1600" b="1" dirty="0" smtClean="0"/>
              <a:t>TEMSİLİ ÖRNEKLEM / </a:t>
            </a:r>
            <a:r>
              <a:rPr lang="en-US" sz="1600" b="1" dirty="0" smtClean="0"/>
              <a:t>BALANCED SAMPLE</a:t>
            </a:r>
          </a:p>
          <a:p>
            <a:pPr marL="285750" lvl="0" indent="-285750" defTabSz="914400">
              <a:buFontTx/>
              <a:buChar char="-"/>
            </a:pPr>
            <a:r>
              <a:rPr lang="tr-TR" sz="1600" b="1" dirty="0" smtClean="0"/>
              <a:t>GÜNCEL VERİLER / </a:t>
            </a:r>
            <a:r>
              <a:rPr lang="en-US" sz="1600" b="1" dirty="0" smtClean="0"/>
              <a:t>UP-TO-DATE INFORMATION</a:t>
            </a:r>
          </a:p>
          <a:p>
            <a:pPr marL="285750" lvl="0" indent="-285750" defTabSz="914400">
              <a:buFontTx/>
              <a:buChar char="-"/>
            </a:pPr>
            <a:r>
              <a:rPr lang="tr-TR" sz="1600" b="1" dirty="0" smtClean="0"/>
              <a:t>KAPSAMLI ÇERÇEVE / </a:t>
            </a:r>
            <a:r>
              <a:rPr lang="en-US" sz="1600" b="1" dirty="0" smtClean="0"/>
              <a:t>COMPREHENSIVE APPROACH</a:t>
            </a:r>
          </a:p>
          <a:p>
            <a:pPr marL="285750" lvl="0" indent="-285750" defTabSz="914400">
              <a:buFontTx/>
              <a:buChar char="-"/>
            </a:pPr>
            <a:r>
              <a:rPr lang="tr-TR" sz="1600" b="1" dirty="0" smtClean="0"/>
              <a:t>İÇERĞİN ANLAŞILMASI / </a:t>
            </a:r>
            <a:r>
              <a:rPr lang="en-US" sz="1600" b="1" dirty="0" smtClean="0"/>
              <a:t>UNDERSTANDING </a:t>
            </a:r>
            <a:r>
              <a:rPr lang="en-US" sz="1600" b="1" dirty="0"/>
              <a:t>THE </a:t>
            </a:r>
            <a:r>
              <a:rPr lang="en-US" sz="1600" b="1" dirty="0" smtClean="0"/>
              <a:t>CONTEXT</a:t>
            </a:r>
          </a:p>
          <a:p>
            <a:pPr marL="285750" lvl="0" indent="-285750" defTabSz="914400">
              <a:buFontTx/>
              <a:buChar char="-"/>
            </a:pPr>
            <a:r>
              <a:rPr lang="tr-TR" sz="1600" b="1" dirty="0" smtClean="0"/>
              <a:t>BULGULAR VE ANALİZLER /  VE FINDINGS AND </a:t>
            </a:r>
            <a:r>
              <a:rPr lang="en-US" sz="1600" b="1" dirty="0" smtClean="0"/>
              <a:t>ANALYS</a:t>
            </a:r>
            <a:r>
              <a:rPr lang="tr-TR" sz="1600" b="1" dirty="0" smtClean="0"/>
              <a:t>I</a:t>
            </a:r>
            <a:r>
              <a:rPr lang="en-US" sz="1600" b="1" dirty="0" smtClean="0"/>
              <a:t>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" t="18689" r="24199" b="463"/>
          <a:stretch/>
        </p:blipFill>
        <p:spPr>
          <a:xfrm>
            <a:off x="5929745" y="2001795"/>
            <a:ext cx="2751434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628" y="1871330"/>
            <a:ext cx="7748170" cy="51036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ED-II ANKETİNİN UYGULANDIĞI İLLER / </a:t>
            </a:r>
            <a:r>
              <a:rPr lang="en-US" sz="1400" dirty="0" smtClean="0">
                <a:solidFill>
                  <a:schemeClr val="bg1"/>
                </a:solidFill>
              </a:rPr>
              <a:t>DISTRICTS COVERED BY ED</a:t>
            </a:r>
            <a:r>
              <a:rPr lang="tr-TR" sz="1400" dirty="0" smtClean="0">
                <a:solidFill>
                  <a:schemeClr val="bg1"/>
                </a:solidFill>
              </a:rPr>
              <a:t>-</a:t>
            </a:r>
            <a:r>
              <a:rPr lang="en-US" sz="1400" dirty="0" smtClean="0">
                <a:solidFill>
                  <a:schemeClr val="bg1"/>
                </a:solidFill>
              </a:rPr>
              <a:t>II SURVEY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8604" t="34858" r="35698" b="20698"/>
          <a:stretch/>
        </p:blipFill>
        <p:spPr>
          <a:xfrm>
            <a:off x="1190848" y="2524907"/>
            <a:ext cx="6283410" cy="282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37" y="2431929"/>
            <a:ext cx="7376631" cy="30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7631" t="24621" r="32807" b="13313"/>
          <a:stretch/>
        </p:blipFill>
        <p:spPr>
          <a:xfrm>
            <a:off x="4633537" y="2199592"/>
            <a:ext cx="3850105" cy="33976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/>
          <a:srcRect l="34243" t="32222" r="22008" b="22121"/>
          <a:stretch/>
        </p:blipFill>
        <p:spPr>
          <a:xfrm>
            <a:off x="698894" y="3063088"/>
            <a:ext cx="2846034" cy="1670659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628886" y="2644504"/>
            <a:ext cx="838154" cy="3564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ED-I (2017)</a:t>
            </a:r>
            <a:endParaRPr lang="en-US" sz="1200" b="1" dirty="0"/>
          </a:p>
        </p:txBody>
      </p:sp>
      <p:sp>
        <p:nvSpPr>
          <p:cNvPr id="7" name="Rectangle 3"/>
          <p:cNvSpPr/>
          <p:nvPr/>
        </p:nvSpPr>
        <p:spPr>
          <a:xfrm>
            <a:off x="6298054" y="1843146"/>
            <a:ext cx="838154" cy="3564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ED-II (2019)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7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/>
          </p:nvPr>
        </p:nvGraphicFramePr>
        <p:xfrm>
          <a:off x="1638013" y="2844733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SEÇENEKLER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KATILIMCI SAYISI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47.92%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037346" y="2229853"/>
            <a:ext cx="5937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DID YOU GO TO COLLEGE IN SYRIA?</a:t>
            </a:r>
            <a:endParaRPr lang="en-US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0947" t="28788" r="38144" b="37475"/>
          <a:stretch/>
        </p:blipFill>
        <p:spPr>
          <a:xfrm>
            <a:off x="5191882" y="4229576"/>
            <a:ext cx="2782761" cy="12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532238" y="1841157"/>
            <a:ext cx="7303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HOW DO YOU COMPARE EDUCATION IN TURKEY WITH SYRIA</a:t>
            </a:r>
            <a:r>
              <a:rPr lang="tr-TR" smtClean="0"/>
              <a:t>? 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05234" y="2210488"/>
          <a:ext cx="6120767" cy="331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122"/>
                <a:gridCol w="2064122"/>
                <a:gridCol w="1992523"/>
              </a:tblGrid>
              <a:tr h="76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Options 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Number of Respondents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Percentage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2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A lot better 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79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22.77%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2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Better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175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50.43%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2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Same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69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19.88%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2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Worse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21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6.05%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2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A lot worse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0.86%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2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sp>
        <p:nvSpPr>
          <p:cNvPr id="18" name="Bevel 17"/>
          <p:cNvSpPr/>
          <p:nvPr/>
        </p:nvSpPr>
        <p:spPr>
          <a:xfrm>
            <a:off x="173876" y="1925967"/>
            <a:ext cx="1884218" cy="3412651"/>
          </a:xfrm>
          <a:prstGeom prst="bevel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RESEARCH TEAM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17280" t="22592" r="23509" b="12222"/>
          <a:stretch/>
        </p:blipFill>
        <p:spPr>
          <a:xfrm>
            <a:off x="2263806" y="1846555"/>
            <a:ext cx="6569475" cy="37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8321" y="2255520"/>
          <a:ext cx="8046719" cy="331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2789"/>
                <a:gridCol w="949927"/>
                <a:gridCol w="814003"/>
              </a:tblGrid>
              <a:tr h="3365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ED II 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ED I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5934"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None/ No problems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20.85%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19.00%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5934"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could not access information on universities and programs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10.29%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14.25%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5934"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had difficulty in paying for the expenses related to higher education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28.74%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24.80%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5934"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had difficulty preparing application and registration documents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14.43%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15.04%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5934"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had difficulty because of the language problem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18.85%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11.61%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5934"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10.82%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15.30%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88160" y="1834461"/>
            <a:ext cx="8995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Difficulties Experienced at the Time of Registration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96313" y="1952367"/>
          <a:ext cx="6610865" cy="343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746"/>
                <a:gridCol w="1831761"/>
                <a:gridCol w="826358"/>
              </a:tblGrid>
              <a:tr h="586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PATH TO COLLEGE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RESPONDENTS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Direct Transfer from my HE Institution in Syria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12.43%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Applied to the University Quota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53.11%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Took the YÖS Exam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28.65%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Entered as a Special Student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4.59%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15.41%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>
            <p:extLst/>
          </p:nvPr>
        </p:nvGraphicFramePr>
        <p:xfrm>
          <a:off x="469557" y="1804086"/>
          <a:ext cx="8353167" cy="391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9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8"/>
          <p:cNvGraphicFramePr/>
          <p:nvPr>
            <p:extLst/>
          </p:nvPr>
        </p:nvGraphicFramePr>
        <p:xfrm>
          <a:off x="976184" y="1952368"/>
          <a:ext cx="7339913" cy="374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0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64973" y="2088294"/>
          <a:ext cx="6755027" cy="3225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5243"/>
                <a:gridCol w="1463246"/>
                <a:gridCol w="1646538"/>
              </a:tblGrid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Respondents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Percentage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by myself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52.05%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 Support of Syrian Friends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199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32.68%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 Support of Turkish Friends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8.70%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 Support from my Academic Advisor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2.79%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 Support of other Professor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1.97%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 Support of Admin Staff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1.81%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69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609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5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11"/>
          <p:cNvGraphicFramePr/>
          <p:nvPr>
            <p:extLst/>
          </p:nvPr>
        </p:nvGraphicFramePr>
        <p:xfrm>
          <a:off x="1729947" y="1915970"/>
          <a:ext cx="5758248" cy="358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3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72497" y="1841160"/>
          <a:ext cx="6376086" cy="381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793"/>
                <a:gridCol w="1120613"/>
                <a:gridCol w="1062680"/>
              </a:tblGrid>
              <a:tr h="55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Number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%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4022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Never heard of these scholarships and never applied for them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10.70%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4022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I’ve heard of these scholarships but haven’t applied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13.52%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4022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I’ve applied to these scholarships bu didn’t get them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433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57.96%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4022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 have applied to these scholarships and still awaiting response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6.96%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4101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 have applied to these scholarships and currently benefiting from them 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78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10.44%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346" y="803189"/>
            <a:ext cx="201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you heard of Scholarships </a:t>
            </a:r>
            <a:r>
              <a:rPr lang="en-US" smtClean="0"/>
              <a:t>for Syrian Students?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6"/>
          <p:cNvGraphicFramePr/>
          <p:nvPr>
            <p:extLst/>
          </p:nvPr>
        </p:nvGraphicFramePr>
        <p:xfrm>
          <a:off x="925551" y="1795347"/>
          <a:ext cx="6969512" cy="37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0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5724427"/>
            <a:ext cx="1493452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8" y="5724427"/>
            <a:ext cx="1473200" cy="6985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4844" y="185347"/>
          <a:ext cx="8155458" cy="6388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486"/>
                <a:gridCol w="2718486"/>
                <a:gridCol w="2718486"/>
              </a:tblGrid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EXPERIENCES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RESPONDENTS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PERCENTAGE % 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Fear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470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62.09%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 of a known person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358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47.29%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 of a friend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396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52.31%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 of a relative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404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53.37%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 Interruption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533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70.41%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Rapid Impoverishment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549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72.52%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Haivng to work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367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48.48%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Forced relocation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585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77.28%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Dissolvement of family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438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57.86%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86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Permanent physical disability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5.02%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50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Direct psychological trauma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476 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62.88%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6"/>
          <p:cNvGraphicFramePr/>
          <p:nvPr>
            <p:extLst/>
          </p:nvPr>
        </p:nvGraphicFramePr>
        <p:xfrm>
          <a:off x="510988" y="1729946"/>
          <a:ext cx="8249953" cy="489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4798633"/>
              </p:ext>
            </p:extLst>
          </p:nvPr>
        </p:nvGraphicFramePr>
        <p:xfrm>
          <a:off x="-1" y="1848761"/>
          <a:ext cx="6276513" cy="38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Belirtme Çizgisi 4"/>
          <p:cNvSpPr/>
          <p:nvPr/>
        </p:nvSpPr>
        <p:spPr>
          <a:xfrm>
            <a:off x="5455594" y="1848761"/>
            <a:ext cx="3338314" cy="1698137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4 </a:t>
            </a:r>
            <a:r>
              <a:rPr lang="tr-TR" sz="2400" dirty="0" err="1">
                <a:solidFill>
                  <a:schemeClr val="tx1"/>
                </a:solidFill>
              </a:rPr>
              <a:t>thematic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workshops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with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Syrian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academics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7A54918-6DB2-4EB9-9B1C-32955A8099C6}"/>
              </a:ext>
            </a:extLst>
          </p:cNvPr>
          <p:cNvSpPr/>
          <p:nvPr/>
        </p:nvSpPr>
        <p:spPr>
          <a:xfrm>
            <a:off x="5823752" y="3832079"/>
            <a:ext cx="2881380" cy="203131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REPORT </a:t>
            </a:r>
          </a:p>
          <a:p>
            <a:pPr algn="ctr"/>
            <a:r>
              <a:rPr lang="tr-TR" b="1" dirty="0"/>
              <a:t>AND POLICY RECOMENDATIONS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1252DFF3-D8F4-423B-B952-1776071BC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93" y="6073677"/>
            <a:ext cx="1493452" cy="6985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6F4C709-DC9F-4D14-A2AB-DF09D5ED1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5" y="6073677"/>
            <a:ext cx="1473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2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3351" y="679153"/>
            <a:ext cx="197555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ÖNÜMÜZDEKİ BEŞ YIL İÇİNDE NASIL OLACAĞINI BEKLEDİĞİNİZİ </a:t>
            </a:r>
            <a:r>
              <a:rPr lang="tr-TR" sz="1600" dirty="0" smtClean="0"/>
              <a:t>BELİRTİNİZ</a:t>
            </a:r>
          </a:p>
          <a:p>
            <a:endParaRPr lang="tr-TR" sz="1600" dirty="0"/>
          </a:p>
          <a:p>
            <a:r>
              <a:rPr lang="tr-TR" sz="1100" dirty="0" smtClean="0">
                <a:solidFill>
                  <a:srgbClr val="FF0000"/>
                </a:solidFill>
              </a:rPr>
              <a:t>ÜNİVERSİTELİLERİN GELECEK BEKLENTİLERİ OLDUKÇA İYİMSER. EN KARAMSAR OLUNAN ALAN SURİYE’YE YÖNELİK. SURİYE’DEKİ SİYASİ DURUMUN DAHA İYİYE GİDECEĞİNİ BEKLEYENLERİN ORANI SADECE % 18 İKEN KÖTÜLEŞECEĞİNİ DÜŞÜNENLERİN ORANI % 61)</a:t>
            </a:r>
            <a:endParaRPr lang="tr-TR" sz="1100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56035" y="1704480"/>
          <a:ext cx="6768981" cy="447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20"/>
          <p:cNvGraphicFramePr/>
          <p:nvPr>
            <p:extLst/>
          </p:nvPr>
        </p:nvGraphicFramePr>
        <p:xfrm>
          <a:off x="1124465" y="1878227"/>
          <a:ext cx="6759146" cy="397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0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0316" y="460484"/>
            <a:ext cx="2013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.</a:t>
            </a:r>
            <a:endParaRPr lang="tr-TR" sz="1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3697" y="1841158"/>
          <a:ext cx="7624119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697"/>
                <a:gridCol w="1461290"/>
                <a:gridCol w="937132"/>
              </a:tblGrid>
              <a:tr h="9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Options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RESPONDENTS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2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at all interested in resettlement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44.67%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2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would go in an instant if i have an opportunity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12.82%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2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would go if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cannot finish my studies in </a:t>
                      </a:r>
                      <a:r>
                        <a:rPr lang="en-US" sz="1600" dirty="0" smtClean="0">
                          <a:effectLst/>
                        </a:rPr>
                        <a:t>Turkey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10.37%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69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would go if i cannot find a job in turkey upon graduation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26.95%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  <a:tr h="492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If i have a relative over there who can help me out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5.19 %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39114" y="1470454"/>
            <a:ext cx="1767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RESETTLEMENT COUNTRY PREFERENCE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9470" t="25555" r="27007" b="27778"/>
          <a:stretch/>
        </p:blipFill>
        <p:spPr>
          <a:xfrm>
            <a:off x="6584816" y="4598214"/>
            <a:ext cx="2333564" cy="18272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06130" y="2192983"/>
          <a:ext cx="3878686" cy="331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468"/>
                <a:gridCol w="1004815"/>
                <a:gridCol w="830403"/>
              </a:tblGrid>
              <a:tr h="53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COUNTRY OPTIONS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NUMBER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CANADA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36 %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GERMANY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14 %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SWEDEN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UK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15 %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USA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GULF STATES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18 %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  <a:tr h="3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08983" y="1927654"/>
            <a:ext cx="728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APPLIED FOR TURKISH CITIZENSHIP?</a:t>
            </a:r>
            <a:endParaRPr lang="tr-TR" dirty="0"/>
          </a:p>
        </p:txBody>
      </p:sp>
      <p:graphicFrame>
        <p:nvGraphicFramePr>
          <p:cNvPr id="3" name="Table 4"/>
          <p:cNvGraphicFramePr>
            <a:graphicFrameLocks noGrp="1"/>
          </p:cNvGraphicFramePr>
          <p:nvPr>
            <p:extLst/>
          </p:nvPr>
        </p:nvGraphicFramePr>
        <p:xfrm>
          <a:off x="1037967" y="2644346"/>
          <a:ext cx="7365213" cy="202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4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5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6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RESPONDENTS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330">
                <a:tc>
                  <a:txBody>
                    <a:bodyPr/>
                    <a:lstStyle/>
                    <a:p>
                      <a:r>
                        <a:rPr lang="en-US" dirty="0" smtClean="0"/>
                        <a:t>RECEIVED CITIZENSHIP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210">
                <a:tc>
                  <a:txBody>
                    <a:bodyPr/>
                    <a:lstStyle/>
                    <a:p>
                      <a:r>
                        <a:rPr lang="en-US" dirty="0" smtClean="0"/>
                        <a:t>IN THE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210">
                <a:tc>
                  <a:txBody>
                    <a:bodyPr/>
                    <a:lstStyle/>
                    <a:p>
                      <a:r>
                        <a:rPr lang="en-US" dirty="0" smtClean="0"/>
                        <a:t>NEVER</a:t>
                      </a:r>
                      <a:r>
                        <a:rPr lang="en-US" baseline="0" dirty="0" smtClean="0"/>
                        <a:t> BEEN CALLED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68.74%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3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234" y="939314"/>
            <a:ext cx="20785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Türkiye Cumhuriyeti’ndeki statünüz ile ilgili aşağıdaki konularda ne derece isteklisiniz</a:t>
            </a:r>
            <a:r>
              <a:rPr lang="tr-TR" dirty="0" smtClean="0"/>
              <a:t>?</a:t>
            </a:r>
          </a:p>
          <a:p>
            <a:r>
              <a:rPr lang="tr-TR" sz="1400" dirty="0" smtClean="0">
                <a:solidFill>
                  <a:srgbClr val="FF0000"/>
                </a:solidFill>
              </a:rPr>
              <a:t>(Suriyeli öğrencilerin en çok arzu ettikleri statü Türk ve Suriye vatandaşlıklarına aynı anda sahip olmak (% 92+)) </a:t>
            </a:r>
            <a:endParaRPr lang="tr-TR" sz="1400" dirty="0">
              <a:solidFill>
                <a:srgbClr val="FF0000"/>
              </a:solidFill>
            </a:endParaRPr>
          </a:p>
        </p:txBody>
      </p:sp>
      <p:graphicFrame>
        <p:nvGraphicFramePr>
          <p:cNvPr id="4" name="Grafik 24"/>
          <p:cNvGraphicFramePr/>
          <p:nvPr>
            <p:extLst/>
          </p:nvPr>
        </p:nvGraphicFramePr>
        <p:xfrm>
          <a:off x="1871662" y="2052637"/>
          <a:ext cx="6283797" cy="352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9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106" y="173719"/>
            <a:ext cx="2847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SOSYAL MESAFE:</a:t>
            </a:r>
          </a:p>
          <a:p>
            <a:r>
              <a:rPr lang="tr-TR" dirty="0" smtClean="0"/>
              <a:t>Yerli </a:t>
            </a:r>
            <a:r>
              <a:rPr lang="tr-TR" dirty="0"/>
              <a:t>halktan birileri ile çeşitli ilişkilerde bulunmak konusundaki görüşleriniz nelerdir?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815546" y="1902941"/>
          <a:ext cx="8068962" cy="388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52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271849" y="1643448"/>
          <a:ext cx="8118389" cy="478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41" y="1943960"/>
            <a:ext cx="2100396" cy="85119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200" b="1" dirty="0"/>
              <a:t>Research Background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89798"/>
              </p:ext>
            </p:extLst>
          </p:nvPr>
        </p:nvGraphicFramePr>
        <p:xfrm>
          <a:off x="2716567" y="1881816"/>
          <a:ext cx="6294268" cy="464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31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1" y="1407878"/>
            <a:ext cx="7720724" cy="412291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204551" y="423227"/>
            <a:ext cx="2245686" cy="8159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tr-TR" sz="3200" b="1" dirty="0"/>
              <a:t>Global </a:t>
            </a:r>
            <a:r>
              <a:rPr lang="tr-TR" sz="3200" b="1" dirty="0" err="1"/>
              <a:t>Setting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74717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517" y="293299"/>
            <a:ext cx="3153164" cy="74187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tr-TR" sz="3200" b="1" dirty="0" err="1"/>
              <a:t>Syrian</a:t>
            </a:r>
            <a:r>
              <a:rPr lang="tr-TR" sz="3200" b="1" dirty="0"/>
              <a:t> </a:t>
            </a:r>
            <a:r>
              <a:rPr lang="tr-TR" sz="3200" b="1" dirty="0" err="1"/>
              <a:t>Crisis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Turkey</a:t>
            </a:r>
            <a:r>
              <a:rPr lang="tr-TR" sz="3200" b="1" dirty="0"/>
              <a:t>: </a:t>
            </a:r>
            <a:r>
              <a:rPr lang="tr-TR" sz="3200" b="1" dirty="0" err="1"/>
              <a:t>Key</a:t>
            </a:r>
            <a:r>
              <a:rPr lang="tr-TR" sz="3200" b="1" dirty="0"/>
              <a:t> </a:t>
            </a:r>
            <a:r>
              <a:rPr lang="tr-TR" sz="3200" b="1" dirty="0" err="1"/>
              <a:t>Facts</a:t>
            </a:r>
            <a:endParaRPr lang="tr-TR" sz="32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7245"/>
              </p:ext>
            </p:extLst>
          </p:nvPr>
        </p:nvGraphicFramePr>
        <p:xfrm>
          <a:off x="284085" y="1828800"/>
          <a:ext cx="8790904" cy="487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0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5877" t="25868" r="26404" b="30468"/>
          <a:stretch/>
        </p:blipFill>
        <p:spPr>
          <a:xfrm>
            <a:off x="1259207" y="2297128"/>
            <a:ext cx="7619888" cy="3562134"/>
          </a:xfrm>
          <a:prstGeom prst="rect">
            <a:avLst/>
          </a:prstGeom>
        </p:spPr>
      </p:pic>
      <p:sp>
        <p:nvSpPr>
          <p:cNvPr id="2" name="Daire: Boş 1">
            <a:extLst>
              <a:ext uri="{FF2B5EF4-FFF2-40B4-BE49-F238E27FC236}">
                <a16:creationId xmlns:a16="http://schemas.microsoft.com/office/drawing/2014/main" xmlns="" id="{8C0F652B-1C75-4A36-B473-035AD32A8FAA}"/>
              </a:ext>
            </a:extLst>
          </p:cNvPr>
          <p:cNvSpPr/>
          <p:nvPr/>
        </p:nvSpPr>
        <p:spPr>
          <a:xfrm>
            <a:off x="6303146" y="4003829"/>
            <a:ext cx="1020932" cy="2183907"/>
          </a:xfrm>
          <a:prstGeom prst="donut">
            <a:avLst>
              <a:gd name="adj" fmla="val 5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289" y="97204"/>
            <a:ext cx="2977406" cy="69592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tr-TR" sz="2800" b="1" dirty="0" err="1"/>
              <a:t>Turkish</a:t>
            </a:r>
            <a:r>
              <a:rPr lang="tr-TR" sz="2800" b="1" dirty="0"/>
              <a:t> </a:t>
            </a:r>
            <a:r>
              <a:rPr lang="tr-TR" sz="2800" b="1" dirty="0" err="1"/>
              <a:t>Higher</a:t>
            </a:r>
            <a:r>
              <a:rPr lang="tr-TR" sz="2800" b="1" dirty="0"/>
              <a:t> </a:t>
            </a:r>
            <a:r>
              <a:rPr lang="tr-TR" sz="2800" b="1" dirty="0" err="1"/>
              <a:t>Education</a:t>
            </a:r>
            <a:r>
              <a:rPr lang="tr-TR" sz="2800" b="1" dirty="0"/>
              <a:t> </a:t>
            </a:r>
            <a:r>
              <a:rPr lang="tr-TR" sz="2800" b="1" dirty="0" err="1"/>
              <a:t>System</a:t>
            </a:r>
            <a:endParaRPr lang="tr-TR" sz="2800" b="1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xmlns="" id="{415C2A8C-8CD2-49D1-BB05-D418E2DC3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718835"/>
              </p:ext>
            </p:extLst>
          </p:nvPr>
        </p:nvGraphicFramePr>
        <p:xfrm>
          <a:off x="435006" y="1740023"/>
          <a:ext cx="8570971" cy="288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1D57DE21-EA86-45FF-AD38-84DBEA194196}"/>
              </a:ext>
            </a:extLst>
          </p:cNvPr>
          <p:cNvSpPr/>
          <p:nvPr/>
        </p:nvSpPr>
        <p:spPr>
          <a:xfrm>
            <a:off x="319596" y="5450889"/>
            <a:ext cx="2977406" cy="1189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FCFA9EFF-F6C9-4B3B-B13E-CE57FF6DFA7F}"/>
              </a:ext>
            </a:extLst>
          </p:cNvPr>
          <p:cNvSpPr txBox="1"/>
          <p:nvPr/>
        </p:nvSpPr>
        <p:spPr>
          <a:xfrm>
            <a:off x="3387250" y="4296727"/>
            <a:ext cx="5437154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tr-TR" b="1" dirty="0"/>
              <a:t>Main </a:t>
            </a:r>
            <a:r>
              <a:rPr lang="tr-TR" b="1" dirty="0" err="1"/>
              <a:t>challenges</a:t>
            </a:r>
            <a:r>
              <a:rPr lang="tr-TR" b="1" dirty="0"/>
              <a:t>:</a:t>
            </a:r>
            <a:endParaRPr lang="en-GB" b="1" dirty="0"/>
          </a:p>
          <a:p>
            <a:pPr lvl="1"/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population</a:t>
            </a:r>
            <a:endParaRPr lang="tr-TR" dirty="0"/>
          </a:p>
          <a:p>
            <a:pPr lvl="1"/>
            <a:r>
              <a:rPr lang="tr-TR" dirty="0" err="1"/>
              <a:t>Supply-demand</a:t>
            </a:r>
            <a:r>
              <a:rPr lang="tr-TR" dirty="0"/>
              <a:t> </a:t>
            </a:r>
            <a:r>
              <a:rPr lang="tr-TR" dirty="0" err="1"/>
              <a:t>imbalance</a:t>
            </a:r>
            <a:endParaRPr lang="en-GB" dirty="0"/>
          </a:p>
          <a:p>
            <a:pPr lvl="1"/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route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labour</a:t>
            </a:r>
            <a:r>
              <a:rPr lang="tr-TR" dirty="0"/>
              <a:t> market</a:t>
            </a:r>
            <a:endParaRPr lang="en-GB" dirty="0"/>
          </a:p>
          <a:p>
            <a:pPr lvl="1"/>
            <a:r>
              <a:rPr lang="tr-TR" dirty="0" err="1"/>
              <a:t>Quantity-quality</a:t>
            </a:r>
            <a:endParaRPr lang="en-GB" dirty="0"/>
          </a:p>
          <a:p>
            <a:pPr lvl="1"/>
            <a:r>
              <a:rPr lang="tr-TR" dirty="0"/>
              <a:t>Open </a:t>
            </a:r>
            <a:r>
              <a:rPr lang="tr-TR" dirty="0" err="1"/>
              <a:t>education</a:t>
            </a:r>
            <a:r>
              <a:rPr lang="tr-TR" dirty="0"/>
              <a:t> is 50%</a:t>
            </a:r>
            <a:endParaRPr lang="en-GB" dirty="0"/>
          </a:p>
          <a:p>
            <a:pPr lvl="1"/>
            <a:r>
              <a:rPr lang="tr-TR" dirty="0"/>
              <a:t>High rate of </a:t>
            </a:r>
            <a:r>
              <a:rPr lang="tr-TR" dirty="0" err="1"/>
              <a:t>unemployment</a:t>
            </a:r>
            <a:r>
              <a:rPr lang="tr-TR" dirty="0"/>
              <a:t> in </a:t>
            </a:r>
            <a:r>
              <a:rPr lang="tr-TR" dirty="0" err="1"/>
              <a:t>youth</a:t>
            </a:r>
            <a:r>
              <a:rPr lang="tr-TR" dirty="0"/>
              <a:t> (25.5% in 15-24 </a:t>
            </a:r>
            <a:r>
              <a:rPr lang="tr-TR" dirty="0" err="1"/>
              <a:t>age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24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9123" t="21969" r="52456" b="19142"/>
          <a:stretch/>
        </p:blipFill>
        <p:spPr>
          <a:xfrm>
            <a:off x="355108" y="1855433"/>
            <a:ext cx="8652586" cy="37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3589</TotalTime>
  <Words>1418</Words>
  <Application>Microsoft Macintosh PowerPoint</Application>
  <PresentationFormat>On-screen Show (4:3)</PresentationFormat>
  <Paragraphs>548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Research Background</vt:lpstr>
      <vt:lpstr>Global Setting</vt:lpstr>
      <vt:lpstr>Syrian Crisis and Turkey: Key Facts</vt:lpstr>
      <vt:lpstr>PowerPoint Presentation</vt:lpstr>
      <vt:lpstr>Turkish Higher Education System</vt:lpstr>
      <vt:lpstr>PowerPoint Presentation</vt:lpstr>
      <vt:lpstr>PowerPoint Presentation</vt:lpstr>
      <vt:lpstr> Outline of the Survey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Nayla Abi Nasr</dc:creator>
  <cp:lastModifiedBy>Microsoft Office User</cp:lastModifiedBy>
  <cp:revision>90</cp:revision>
  <dcterms:created xsi:type="dcterms:W3CDTF">2018-12-12T15:26:02Z</dcterms:created>
  <dcterms:modified xsi:type="dcterms:W3CDTF">2019-11-18T06:38:20Z</dcterms:modified>
</cp:coreProperties>
</file>